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411" r:id="rId2"/>
    <p:sldId id="504" r:id="rId3"/>
    <p:sldId id="475" r:id="rId4"/>
    <p:sldId id="476" r:id="rId5"/>
    <p:sldId id="502" r:id="rId6"/>
    <p:sldId id="501" r:id="rId7"/>
    <p:sldId id="480" r:id="rId8"/>
    <p:sldId id="477" r:id="rId9"/>
    <p:sldId id="478" r:id="rId10"/>
    <p:sldId id="500" r:id="rId11"/>
    <p:sldId id="479" r:id="rId12"/>
    <p:sldId id="481" r:id="rId13"/>
    <p:sldId id="482" r:id="rId14"/>
    <p:sldId id="483" r:id="rId15"/>
    <p:sldId id="488" r:id="rId16"/>
    <p:sldId id="489" r:id="rId17"/>
    <p:sldId id="490" r:id="rId18"/>
    <p:sldId id="494" r:id="rId19"/>
    <p:sldId id="495" r:id="rId20"/>
    <p:sldId id="491" r:id="rId21"/>
    <p:sldId id="492" r:id="rId22"/>
    <p:sldId id="496" r:id="rId23"/>
    <p:sldId id="498" r:id="rId24"/>
    <p:sldId id="493" r:id="rId25"/>
    <p:sldId id="499" r:id="rId26"/>
    <p:sldId id="474" r:id="rId27"/>
    <p:sldId id="503" r:id="rId28"/>
    <p:sldId id="505" r:id="rId29"/>
    <p:sldId id="485" r:id="rId30"/>
    <p:sldId id="487" r:id="rId31"/>
    <p:sldId id="486" r:id="rId32"/>
    <p:sldId id="473"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78472" autoAdjust="0"/>
  </p:normalViewPr>
  <p:slideViewPr>
    <p:cSldViewPr snapToObjects="1" showGuides="1">
      <p:cViewPr>
        <p:scale>
          <a:sx n="100" d="100"/>
          <a:sy n="100" d="100"/>
        </p:scale>
        <p:origin x="-1200" y="1000"/>
      </p:cViewPr>
      <p:guideLst>
        <p:guide orient="horz" pos="57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well.blogs.nytimes.com/2012/03/14/new-guidelines-advise-less-frequent-pap-smears/?_r=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271584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properly normalize your data so as to account for variations that are not germane</a:t>
            </a:r>
            <a:r>
              <a:rPr lang="en-US" baseline="0" dirty="0" smtClean="0"/>
              <a:t> to your story. But what IS your story? If your story is about absolute budget increase then the 1</a:t>
            </a:r>
            <a:r>
              <a:rPr lang="en-US" baseline="30000" dirty="0" smtClean="0"/>
              <a:t>st</a:t>
            </a:r>
            <a:r>
              <a:rPr lang="en-US" baseline="0" dirty="0" smtClean="0"/>
              <a:t> graph may be ok. </a:t>
            </a:r>
          </a:p>
          <a:p>
            <a:endParaRPr lang="en-US" baseline="0" dirty="0" smtClean="0"/>
          </a:p>
          <a:p>
            <a:r>
              <a:rPr lang="en-US" baseline="0" dirty="0" smtClean="0"/>
              <a:t>But maybe the story also needs to take into account population increases in that time span in order to offer a faithful view of the issue. What’s the right answer?</a:t>
            </a:r>
          </a:p>
          <a:p>
            <a:endParaRPr lang="en-US" baseline="0" dirty="0" smtClean="0"/>
          </a:p>
          <a:p>
            <a:r>
              <a:rPr lang="en-US" baseline="0" dirty="0" smtClean="0"/>
              <a:t>In general though you should consider deflated and normalizes units for displays of money.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149318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recent</a:t>
            </a:r>
            <a:r>
              <a:rPr lang="en-US" baseline="0" dirty="0" smtClean="0"/>
              <a:t> experiment looked at the extent to which 4 different manipulation strategies were effective in changing people’s perceptions. </a:t>
            </a:r>
          </a:p>
          <a:p>
            <a:endParaRPr lang="en-US" baseline="0" dirty="0" smtClean="0"/>
          </a:p>
          <a:p>
            <a:r>
              <a:rPr lang="en-US" dirty="0" smtClean="0"/>
              <a:t>We present half of the participants with a deceptive version of the chart and half with the not deceptive one. Then, we ask the same question to both and measure the difference between the two. Let me give you an example.</a:t>
            </a:r>
          </a:p>
          <a:p>
            <a:endParaRPr lang="en-US" dirty="0" smtClean="0"/>
          </a:p>
          <a:p>
            <a:r>
              <a:rPr lang="en-US" dirty="0" smtClean="0"/>
              <a:t>We show bar charts similar to those shown above and say that they represent the percentage of population with access to drinking water in </a:t>
            </a:r>
            <a:r>
              <a:rPr lang="en-US" dirty="0" err="1" smtClean="0"/>
              <a:t>Willowtown</a:t>
            </a:r>
            <a:r>
              <a:rPr lang="en-US" dirty="0" smtClean="0"/>
              <a:t> and </a:t>
            </a:r>
            <a:r>
              <a:rPr lang="en-US" dirty="0" err="1" smtClean="0"/>
              <a:t>Silvatown</a:t>
            </a:r>
            <a:r>
              <a:rPr lang="en-US" dirty="0" smtClean="0"/>
              <a:t> (yes we use fake names, see why in the paper). One version has a truncated axis, the other does not. Then we ask: “How much better are the drinking water conditions in </a:t>
            </a:r>
            <a:r>
              <a:rPr lang="en-US" dirty="0" err="1" smtClean="0"/>
              <a:t>Willowtown</a:t>
            </a:r>
            <a:r>
              <a:rPr lang="en-US" dirty="0" smtClean="0"/>
              <a:t> as compared to </a:t>
            </a:r>
            <a:r>
              <a:rPr lang="en-US" dirty="0" err="1" smtClean="0"/>
              <a:t>Silvatown</a:t>
            </a:r>
            <a:r>
              <a:rPr lang="en-US" dirty="0" smtClean="0"/>
              <a:t>?“.</a:t>
            </a:r>
          </a:p>
          <a:p>
            <a:endParaRPr lang="en-US" dirty="0" smtClean="0"/>
          </a:p>
          <a:p>
            <a:r>
              <a:rPr lang="en-US" dirty="0" smtClean="0"/>
              <a:t>The participants do not have to provide a precise number, rather they have to provide a gross estimation of the effect using a 5-item </a:t>
            </a:r>
            <a:r>
              <a:rPr lang="en-US" dirty="0" err="1" smtClean="0"/>
              <a:t>Likert</a:t>
            </a:r>
            <a:r>
              <a:rPr lang="en-US" dirty="0" smtClean="0"/>
              <a:t> scale, ranging from “slightly better” to “substantially better“.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035219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chart the control, that is the chart with not deceptive effect, should lead to a smaller estimate in the response. When I ask you “How much better are the drinking water conditions in </a:t>
            </a:r>
            <a:r>
              <a:rPr lang="en-US" dirty="0" err="1" smtClean="0"/>
              <a:t>Willowtown</a:t>
            </a:r>
            <a:r>
              <a:rPr lang="en-US" dirty="0" smtClean="0"/>
              <a:t> as compared to </a:t>
            </a:r>
            <a:r>
              <a:rPr lang="en-US" dirty="0" err="1" smtClean="0"/>
              <a:t>Silvatown</a:t>
            </a:r>
            <a:r>
              <a:rPr lang="en-US" dirty="0" smtClean="0"/>
              <a:t>?” the control chart should show that the difference is not that big.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5156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60164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telling different versions of a</a:t>
            </a:r>
            <a:r>
              <a:rPr lang="en-US" baseline="0" dirty="0" smtClean="0"/>
              <a:t> story with data. </a:t>
            </a:r>
            <a:r>
              <a:rPr lang="en-US" baseline="0" dirty="0" smtClean="0"/>
              <a:t>Original NYT story, </a:t>
            </a:r>
            <a:r>
              <a:rPr lang="en-US" baseline="0" dirty="0" smtClean="0"/>
              <a:t>the tesla data, and on the next slide the why axis redesign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175431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which term you use there are different connotations:</a:t>
            </a:r>
            <a:r>
              <a:rPr lang="en-US" baseline="0" dirty="0" smtClean="0"/>
              <a:t> frame is fairly neutral, whereas bias is not. How about rhetoric as a term?</a:t>
            </a:r>
          </a:p>
          <a:p>
            <a:endParaRPr lang="en-US" baseline="0" dirty="0" smtClean="0"/>
          </a:p>
          <a:p>
            <a:r>
              <a:rPr lang="en-US" baseline="0" dirty="0" smtClean="0"/>
              <a:t>Compare to </a:t>
            </a:r>
            <a:r>
              <a:rPr lang="en-US" baseline="0" dirty="0" smtClean="0"/>
              <a:t>the term narrative / story, which is also about guiding someone’s attention.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2047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a:t>
            </a:r>
            <a:r>
              <a:rPr lang="en-US" baseline="0" dirty="0" smtClean="0"/>
              <a:t> at different stages of the visualization.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97339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www.scmp.com</a:t>
            </a:r>
            <a:r>
              <a:rPr lang="en-US" dirty="0" smtClean="0"/>
              <a:t>/infographics/article/1284683/</a:t>
            </a:r>
            <a:r>
              <a:rPr lang="en-US" dirty="0" err="1" smtClean="0"/>
              <a:t>iraqs</a:t>
            </a:r>
            <a:r>
              <a:rPr lang="en-US" dirty="0" smtClean="0"/>
              <a:t>-bloody-toll</a:t>
            </a:r>
          </a:p>
          <a:p>
            <a:endParaRPr lang="en-US" dirty="0" smtClean="0"/>
          </a:p>
          <a:p>
            <a:r>
              <a:rPr lang="en-US" dirty="0" smtClean="0"/>
              <a:t>Downward pointing bars looks like blood running down the page.</a:t>
            </a:r>
          </a:p>
          <a:p>
            <a:endParaRPr lang="en-US" dirty="0" smtClean="0"/>
          </a:p>
          <a:p>
            <a:r>
              <a:rPr lang="en-US" dirty="0" smtClean="0"/>
              <a:t>Other</a:t>
            </a:r>
            <a:r>
              <a:rPr lang="en-US" baseline="0" dirty="0" smtClean="0"/>
              <a:t> suggestive spatial mappings: left = past, right = future;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1775038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downward mapping of</a:t>
            </a:r>
            <a:r>
              <a:rPr lang="en-US" baseline="0" dirty="0" smtClean="0"/>
              <a:t> bars makes it so it looks like things are going down (getting worse) under bush, but going up (getting better) under </a:t>
            </a:r>
            <a:r>
              <a:rPr lang="en-US" baseline="0" dirty="0" err="1" smtClean="0"/>
              <a:t>obama</a:t>
            </a:r>
            <a:r>
              <a:rPr lang="en-US" baseline="0" dirty="0" smtClean="0"/>
              <a:t>. This leverages a learned association we have about down and up. </a:t>
            </a:r>
          </a:p>
          <a:p>
            <a:endParaRPr lang="en-US" baseline="0" dirty="0" smtClean="0"/>
          </a:p>
          <a:p>
            <a:r>
              <a:rPr lang="en-US" baseline="0" dirty="0" smtClean="0"/>
              <a:t>Another tweak here is the fade to darker red at the bottom of the red. This gives it the effect of drying blood. </a:t>
            </a:r>
          </a:p>
          <a:p>
            <a:endParaRPr lang="en-US" baseline="0" dirty="0" smtClean="0"/>
          </a:p>
          <a:p>
            <a:r>
              <a:rPr lang="en-US" baseline="0" dirty="0" smtClean="0"/>
              <a:t>Also mention this is a good example of a </a:t>
            </a:r>
            <a:r>
              <a:rPr lang="en-US" baseline="0" dirty="0" err="1" smtClean="0"/>
              <a:t>vis</a:t>
            </a:r>
            <a:r>
              <a:rPr lang="en-US" baseline="0" dirty="0" smtClean="0"/>
              <a:t> criticism from </a:t>
            </a:r>
            <a:r>
              <a:rPr lang="en-US" baseline="0" dirty="0" err="1" smtClean="0"/>
              <a:t>Kosara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87960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Anyone see </a:t>
            </a:r>
            <a:r>
              <a:rPr lang="en-US" sz="1200" kern="1200" dirty="0" smtClean="0">
                <a:solidFill>
                  <a:schemeClr val="tx1"/>
                </a:solidFill>
                <a:latin typeface="+mn-lt"/>
                <a:ea typeface="+mn-ea"/>
                <a:cs typeface="+mn-cs"/>
              </a:rPr>
              <a:t>this graph published a few weeks ago? By Americans United for Life (AUL). this chart was shown briefly during a House government oversight committee on September 29th in which Cecile Richards, president of Planned Parenthood, was questioned by House Republicans.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What’s wrong with this chart? Different</a:t>
            </a:r>
            <a:r>
              <a:rPr lang="en-US" sz="1200" kern="1200" baseline="0" dirty="0" smtClean="0">
                <a:solidFill>
                  <a:schemeClr val="tx1"/>
                </a:solidFill>
                <a:latin typeface="+mn-lt"/>
                <a:ea typeface="+mn-ea"/>
                <a:cs typeface="+mn-cs"/>
              </a:rPr>
              <a:t> y-axes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Also: </a:t>
            </a:r>
            <a:r>
              <a:rPr lang="en-US" sz="1200" kern="1200" dirty="0" smtClean="0">
                <a:solidFill>
                  <a:schemeClr val="tx1"/>
                </a:solidFill>
                <a:latin typeface="+mn-lt"/>
                <a:ea typeface="+mn-ea"/>
                <a:cs typeface="+mn-cs"/>
              </a:rPr>
              <a:t>the American College of Obstetricians and Gynecologists </a:t>
            </a:r>
            <a:r>
              <a:rPr lang="en-US" sz="1200" kern="1200" dirty="0" smtClean="0">
                <a:solidFill>
                  <a:schemeClr val="tx1"/>
                </a:solidFill>
                <a:latin typeface="+mn-lt"/>
                <a:ea typeface="+mn-ea"/>
                <a:cs typeface="+mn-cs"/>
                <a:hlinkClick r:id="rId3"/>
              </a:rPr>
              <a:t>started advising a reduction of frequency in 2009. Previously, women received a pap smear to screen for cervical cancer once a year, but it is now recommended that pap smears should be performed every three years.</a:t>
            </a:r>
            <a:r>
              <a:rPr lang="en-US" sz="1200" kern="1200" dirty="0" smtClean="0">
                <a:solidFill>
                  <a:schemeClr val="tx1"/>
                </a:solidFill>
                <a:latin typeface="+mn-lt"/>
                <a:ea typeface="+mn-ea"/>
                <a:cs typeface="+mn-cs"/>
              </a:rPr>
              <a:t> … so that explains the decline in cancer screenings.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1997532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used to</a:t>
            </a:r>
            <a:r>
              <a:rPr lang="en-US" baseline="0" dirty="0" smtClean="0"/>
              <a:t> “land” on a view that </a:t>
            </a:r>
            <a:r>
              <a:rPr lang="en-US" baseline="0" dirty="0" err="1" smtClean="0"/>
              <a:t>priviledges</a:t>
            </a:r>
            <a:r>
              <a:rPr lang="en-US" baseline="0" dirty="0" smtClean="0"/>
              <a:t> that view.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3563688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used to</a:t>
            </a:r>
            <a:r>
              <a:rPr lang="en-US" baseline="0" dirty="0" smtClean="0"/>
              <a:t> “land” on a view that </a:t>
            </a:r>
            <a:r>
              <a:rPr lang="en-US" baseline="0" dirty="0" err="1" smtClean="0"/>
              <a:t>priviledges</a:t>
            </a:r>
            <a:r>
              <a:rPr lang="en-US" baseline="0" dirty="0" smtClean="0"/>
              <a:t> that view.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563688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Metaphor</a:t>
            </a:r>
            <a:r>
              <a:rPr lang="en-US" baseline="0" dirty="0" smtClean="0"/>
              <a:t> for a drone strike and explosion. Visually mimicking the the thing that you’re actually depicting.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1129611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Codes are a term from semiotics</a:t>
            </a:r>
            <a:r>
              <a:rPr lang="en-US" baseline="0" dirty="0" smtClean="0"/>
              <a:t> meaning the correlation between representations and meanings.</a:t>
            </a:r>
          </a:p>
          <a:p>
            <a:endParaRPr lang="en-US" baseline="0" dirty="0" smtClean="0"/>
          </a:p>
          <a:p>
            <a:r>
              <a:rPr lang="en-US" baseline="0" dirty="0" smtClean="0"/>
              <a:t>Culture could also be niches or groups, like scientists, or attorneys. How might we design differently for them?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905507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really just about critical</a:t>
            </a:r>
            <a:r>
              <a:rPr lang="en-US" baseline="0" dirty="0" smtClean="0"/>
              <a:t> thinking applied to vis. Is there deception involved? What kinds of rhetorical techniques are being applied?</a:t>
            </a:r>
            <a:endParaRPr lang="en-US" dirty="0" smtClean="0"/>
          </a:p>
          <a:p>
            <a:endParaRPr lang="en-US" dirty="0" smtClean="0"/>
          </a:p>
          <a:p>
            <a:r>
              <a:rPr lang="en-US" dirty="0" smtClean="0"/>
              <a:t>You need to know goal b/c otherwise you don’t really know which</a:t>
            </a:r>
            <a:r>
              <a:rPr lang="en-US" baseline="0" dirty="0" smtClean="0"/>
              <a:t> way is up</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590808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useful to express</a:t>
            </a:r>
            <a:r>
              <a:rPr lang="en-US" baseline="0" dirty="0" smtClean="0"/>
              <a:t> alternative encodings. </a:t>
            </a:r>
          </a:p>
          <a:p>
            <a:endParaRPr lang="en-US" baseline="0" dirty="0" smtClean="0"/>
          </a:p>
          <a:p>
            <a:r>
              <a:rPr lang="en-US" baseline="0" dirty="0" smtClean="0"/>
              <a:t>BUT: keep in mind you may not be aware of the intent or goal of the original. Perhaps there were hidden constraints you don’t know about. </a:t>
            </a:r>
          </a:p>
          <a:p>
            <a:endParaRPr lang="en-US" baseline="0" dirty="0" smtClean="0"/>
          </a:p>
          <a:p>
            <a:r>
              <a:rPr lang="en-US" baseline="0" dirty="0" smtClean="0"/>
              <a:t>Take the 2</a:t>
            </a:r>
            <a:r>
              <a:rPr lang="en-US" baseline="30000" dirty="0" smtClean="0"/>
              <a:t>nd</a:t>
            </a:r>
            <a:r>
              <a:rPr lang="en-US" baseline="0" dirty="0" smtClean="0"/>
              <a:t> example in moving from a radial mapping to linear. There was a lot of controversy on twitter. Though the linear mapping may have been more accurate, the radial mapping was seen as more aesthetic. You have to be aware that such critique happens in public.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282280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612093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guns.periscopic.com</a:t>
            </a:r>
            <a:r>
              <a:rPr lang="en-US" dirty="0" smtClean="0"/>
              <a:t>/?year=2013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117606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183625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really just about critical</a:t>
            </a:r>
            <a:r>
              <a:rPr lang="en-US" baseline="0" dirty="0" smtClean="0"/>
              <a:t> thinking applied to vis. Is there deception involved?</a:t>
            </a:r>
            <a:endParaRPr lang="en-US" dirty="0" smtClean="0"/>
          </a:p>
          <a:p>
            <a:endParaRPr lang="en-US" dirty="0" smtClean="0"/>
          </a:p>
          <a:p>
            <a:r>
              <a:rPr lang="en-US" dirty="0" smtClean="0"/>
              <a:t>You need to know goal b/c otherwise you don’t really know which</a:t>
            </a:r>
            <a:r>
              <a:rPr lang="en-US" baseline="0" dirty="0" smtClean="0"/>
              <a:t> way is up</a:t>
            </a:r>
          </a:p>
          <a:p>
            <a:endParaRPr lang="en-US" baseline="0" dirty="0" smtClean="0"/>
          </a:p>
          <a:p>
            <a:r>
              <a:rPr lang="en-US" baseline="0" dirty="0" smtClean="0"/>
              <a:t>Spend 25-30 </a:t>
            </a:r>
            <a:r>
              <a:rPr lang="en-US" baseline="0" dirty="0" err="1" smtClean="0"/>
              <a:t>mins</a:t>
            </a:r>
            <a:r>
              <a:rPr lang="en-US" baseline="0" dirty="0" smtClean="0"/>
              <a:t> finding a </a:t>
            </a:r>
            <a:r>
              <a:rPr lang="en-US" baseline="0" dirty="0" err="1" smtClean="0"/>
              <a:t>vis</a:t>
            </a:r>
            <a:r>
              <a:rPr lang="en-US" baseline="0" dirty="0" smtClean="0"/>
              <a:t> online with some complexity and doing a critique that you will present back to the class. 5 min presentation each.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359080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some examples of misleading</a:t>
            </a:r>
            <a:r>
              <a:rPr lang="en-US" baseline="0" dirty="0" smtClean="0"/>
              <a:t> graphics and why they’re misleading. </a:t>
            </a:r>
          </a:p>
          <a:p>
            <a:endParaRPr lang="en-US" baseline="0" dirty="0" smtClean="0"/>
          </a:p>
          <a:p>
            <a:r>
              <a:rPr lang="en-US" baseline="0" dirty="0" smtClean="0"/>
              <a:t>The hope is that if you understand how graphics mislead then you can be more faithful in the way you create graphics by not making these mistakes. </a:t>
            </a:r>
          </a:p>
          <a:p>
            <a:endParaRPr lang="en-US" dirty="0" smtClean="0"/>
          </a:p>
          <a:p>
            <a:r>
              <a:rPr lang="en-US" dirty="0" smtClean="0"/>
              <a:t>Deceptive</a:t>
            </a:r>
            <a:r>
              <a:rPr lang="en-US" baseline="0" dirty="0" smtClean="0"/>
              <a:t> baseline. Because the top chart doesn’t start at 0% it distorts the height of the bars.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176371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showing a partial year, this bar chart portrays a false comparison or trend of things going down. </a:t>
            </a:r>
          </a:p>
          <a:p>
            <a:endParaRPr lang="en-US" baseline="0" dirty="0" smtClean="0"/>
          </a:p>
          <a:p>
            <a:r>
              <a:rPr lang="en-US" baseline="0" dirty="0" smtClean="0"/>
              <a:t>Aggregates can </a:t>
            </a:r>
            <a:r>
              <a:rPr lang="en-US" baseline="0" dirty="0" smtClean="0"/>
              <a:t>mislead.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202043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units change from years to months and mislead you because you’re again comparing</a:t>
            </a:r>
            <a:r>
              <a:rPr lang="en-US" baseline="0" dirty="0" smtClean="0"/>
              <a:t> apples and oranges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219875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showing a partial year, this bar chart portrays a false comparison or trend of things going down. </a:t>
            </a:r>
          </a:p>
          <a:p>
            <a:endParaRPr lang="en-US" baseline="0" dirty="0" smtClean="0"/>
          </a:p>
          <a:p>
            <a:r>
              <a:rPr lang="en-US" baseline="0" dirty="0" smtClean="0"/>
              <a:t>Aggregates can be used to obfuscate, 18% increase, but in fact 3 of the sales figures decreased and 1 was a huge success. So the data can show a lot </a:t>
            </a:r>
            <a:r>
              <a:rPr lang="en-US" baseline="0" smtClean="0"/>
              <a:t>more nuance.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020436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story the graph tells is pretty clear: Sales in China are rocketing up while they’re declining or stagnant in North America and Europe. But look more closely. The data for Western Europe and North America is defined as an aggregation of light vehicle sales, according to the note in the lower-right corner. How would the story change if the North American data included truck, SUV, and minivan sales? The story you get from these kinds of data graphics can depend entirely on what’s aggregated (or not aggregated) together in the measure. Aggregations can serve as a tool of obfuscation, whether intentional or not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05016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map a data value to radius or diameter, the physical size</a:t>
            </a:r>
            <a:r>
              <a:rPr lang="en-US" baseline="0" dirty="0" smtClean="0"/>
              <a:t> of the circle goes up as a square. Instead consider scaling by the area of the symbol (a circle in this case). </a:t>
            </a:r>
          </a:p>
          <a:p>
            <a:endParaRPr lang="en-US" baseline="0" dirty="0" smtClean="0"/>
          </a:p>
          <a:p>
            <a:r>
              <a:rPr lang="en-US" baseline="0" dirty="0" smtClean="0"/>
              <a:t>The encoding of data into symbols in this </a:t>
            </a:r>
            <a:r>
              <a:rPr lang="en-US" baseline="0" dirty="0" err="1" smtClean="0"/>
              <a:t>vis</a:t>
            </a:r>
            <a:r>
              <a:rPr lang="en-US" baseline="0" dirty="0" smtClean="0"/>
              <a:t> of doctors devoted to family practice suffers the same issue: showing a 1 dimensions attribute as an area of the symbol leads to distortion.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411978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are years not uniformly spaced, but you have font sizes changing. </a:t>
            </a:r>
          </a:p>
          <a:p>
            <a:endParaRPr lang="en-US" dirty="0" smtClean="0"/>
          </a:p>
          <a:p>
            <a:r>
              <a:rPr lang="en-US" dirty="0" smtClean="0"/>
              <a:t>You can’t differentiate</a:t>
            </a:r>
            <a:r>
              <a:rPr lang="en-US" baseline="0" dirty="0" smtClean="0"/>
              <a:t> the difference in a change of value and in the perspective distortion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271584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11/2/15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tZl-1OHw9MM"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www.nytimes.com/imagepages/2013/02/10/automobiles/10tesla-map.html?ref=automobiles" TargetMode="External"/><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hewhyaxis.info/tesla/" TargetMode="Externa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scmp.com/infographics/article/1284683/iraqs-bloody-toll"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hyperlink" Target="http://www.nytimes.com/interactive/2010/02/02/us/politics/20100201-budget-porcupine-graphic.html"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hyperlink" Target="http://guns.periscopic.com/?year=2013" TargetMode="External"/><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tyle.org/deleted/"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Visualization Rhetoric &amp; Critique</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Perspective</a:t>
            </a:r>
            <a:endParaRPr lang="en-US" dirty="0"/>
          </a:p>
        </p:txBody>
      </p:sp>
      <p:pic>
        <p:nvPicPr>
          <p:cNvPr id="3" name="Picture 2"/>
          <p:cNvPicPr>
            <a:picLocks noChangeAspect="1"/>
          </p:cNvPicPr>
          <p:nvPr/>
        </p:nvPicPr>
        <p:blipFill>
          <a:blip r:embed="rId3"/>
          <a:stretch>
            <a:fillRect/>
          </a:stretch>
        </p:blipFill>
        <p:spPr>
          <a:xfrm>
            <a:off x="1905000" y="1167442"/>
            <a:ext cx="5092414" cy="2490158"/>
          </a:xfrm>
          <a:prstGeom prst="rect">
            <a:avLst/>
          </a:prstGeom>
        </p:spPr>
      </p:pic>
      <p:pic>
        <p:nvPicPr>
          <p:cNvPr id="5" name="Picture 4"/>
          <p:cNvPicPr>
            <a:picLocks noChangeAspect="1"/>
          </p:cNvPicPr>
          <p:nvPr/>
        </p:nvPicPr>
        <p:blipFill>
          <a:blip r:embed="rId4"/>
          <a:stretch>
            <a:fillRect/>
          </a:stretch>
        </p:blipFill>
        <p:spPr>
          <a:xfrm>
            <a:off x="2286000" y="3810000"/>
            <a:ext cx="4572000" cy="2667000"/>
          </a:xfrm>
          <a:prstGeom prst="rect">
            <a:avLst/>
          </a:prstGeom>
        </p:spPr>
      </p:pic>
      <p:sp>
        <p:nvSpPr>
          <p:cNvPr id="6" name="Rectangle 5"/>
          <p:cNvSpPr/>
          <p:nvPr/>
        </p:nvSpPr>
        <p:spPr>
          <a:xfrm>
            <a:off x="2641600" y="6601599"/>
            <a:ext cx="6477000" cy="276999"/>
          </a:xfrm>
          <a:prstGeom prst="rect">
            <a:avLst/>
          </a:prstGeom>
        </p:spPr>
        <p:txBody>
          <a:bodyPr wrap="square">
            <a:spAutoFit/>
          </a:bodyPr>
          <a:lstStyle/>
          <a:p>
            <a:pPr algn="r"/>
            <a:r>
              <a:rPr lang="en-US" sz="1200" i="1" dirty="0" smtClean="0"/>
              <a:t>Source: Data + Design. Chapter 17: Perception Deception. </a:t>
            </a:r>
            <a:endParaRPr lang="en-US" sz="1200" i="1" dirty="0"/>
          </a:p>
        </p:txBody>
      </p:sp>
    </p:spTree>
    <p:extLst>
      <p:ext uri="{BB962C8B-B14F-4D97-AF65-F5344CB8AC3E}">
        <p14:creationId xmlns:p14="http://schemas.microsoft.com/office/powerpoint/2010/main" val="21747355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Graphical Integrity: Normalization</a:t>
            </a:r>
            <a:endParaRPr lang="en-US" dirty="0"/>
          </a:p>
        </p:txBody>
      </p:sp>
      <p:pic>
        <p:nvPicPr>
          <p:cNvPr id="5" name="Picture 4"/>
          <p:cNvPicPr>
            <a:picLocks noChangeAspect="1"/>
          </p:cNvPicPr>
          <p:nvPr/>
        </p:nvPicPr>
        <p:blipFill>
          <a:blip r:embed="rId3"/>
          <a:stretch>
            <a:fillRect/>
          </a:stretch>
        </p:blipFill>
        <p:spPr>
          <a:xfrm>
            <a:off x="1168400" y="863600"/>
            <a:ext cx="6807200" cy="5384800"/>
          </a:xfrm>
          <a:prstGeom prst="rect">
            <a:avLst/>
          </a:prstGeom>
        </p:spPr>
      </p:pic>
      <p:pic>
        <p:nvPicPr>
          <p:cNvPr id="6" name="Picture 5"/>
          <p:cNvPicPr>
            <a:picLocks noChangeAspect="1"/>
          </p:cNvPicPr>
          <p:nvPr/>
        </p:nvPicPr>
        <p:blipFill>
          <a:blip r:embed="rId4"/>
          <a:stretch>
            <a:fillRect/>
          </a:stretch>
        </p:blipFill>
        <p:spPr>
          <a:xfrm>
            <a:off x="774700" y="1193800"/>
            <a:ext cx="7581900" cy="4749800"/>
          </a:xfrm>
          <a:prstGeom prst="rect">
            <a:avLst/>
          </a:prstGeom>
        </p:spPr>
      </p:pic>
    </p:spTree>
    <p:extLst>
      <p:ext uri="{BB962C8B-B14F-4D97-AF65-F5344CB8AC3E}">
        <p14:creationId xmlns:p14="http://schemas.microsoft.com/office/powerpoint/2010/main" val="19612143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Context</a:t>
            </a:r>
            <a:endParaRPr lang="en-US" dirty="0"/>
          </a:p>
        </p:txBody>
      </p:sp>
      <p:sp>
        <p:nvSpPr>
          <p:cNvPr id="3" name="Content Placeholder 2"/>
          <p:cNvSpPr>
            <a:spLocks noGrp="1"/>
          </p:cNvSpPr>
          <p:nvPr>
            <p:ph idx="1"/>
          </p:nvPr>
        </p:nvSpPr>
        <p:spPr>
          <a:xfrm>
            <a:off x="457200" y="1117600"/>
            <a:ext cx="8229600" cy="5511800"/>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lvl="1"/>
            <a:r>
              <a:rPr lang="en-US" dirty="0" smtClean="0"/>
              <a:t>Time of </a:t>
            </a:r>
            <a:r>
              <a:rPr lang="en-US" dirty="0"/>
              <a:t>baseline </a:t>
            </a:r>
            <a:r>
              <a:rPr lang="en-US" dirty="0" smtClean="0"/>
              <a:t>matters: </a:t>
            </a:r>
            <a:r>
              <a:rPr lang="en-US" dirty="0"/>
              <a:t>“If the chart had began in, say, 1976 it would look significantly different because January 1980 was when the worst of Carter-era inflation was </a:t>
            </a:r>
            <a:r>
              <a:rPr lang="en-US" dirty="0" smtClean="0"/>
              <a:t>visible.”</a:t>
            </a:r>
          </a:p>
          <a:p>
            <a:pPr lvl="1"/>
            <a:endParaRPr lang="en-US" dirty="0" smtClean="0"/>
          </a:p>
          <a:p>
            <a:pPr lvl="1"/>
            <a:r>
              <a:rPr lang="en-US" dirty="0" smtClean="0"/>
              <a:t>Don’t “quote” data out of context – consider its cropping</a:t>
            </a:r>
            <a:endParaRPr lang="en-US" dirty="0"/>
          </a:p>
        </p:txBody>
      </p:sp>
      <p:pic>
        <p:nvPicPr>
          <p:cNvPr id="5" name="Picture 4"/>
          <p:cNvPicPr>
            <a:picLocks noChangeAspect="1"/>
          </p:cNvPicPr>
          <p:nvPr/>
        </p:nvPicPr>
        <p:blipFill>
          <a:blip r:embed="rId2"/>
          <a:stretch>
            <a:fillRect/>
          </a:stretch>
        </p:blipFill>
        <p:spPr>
          <a:xfrm>
            <a:off x="1447800" y="990600"/>
            <a:ext cx="6604000" cy="3884706"/>
          </a:xfrm>
          <a:prstGeom prst="rect">
            <a:avLst/>
          </a:prstGeom>
        </p:spPr>
      </p:pic>
    </p:spTree>
    <p:extLst>
      <p:ext uri="{BB962C8B-B14F-4D97-AF65-F5344CB8AC3E}">
        <p14:creationId xmlns:p14="http://schemas.microsoft.com/office/powerpoint/2010/main" val="2477321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Deception</a:t>
            </a:r>
            <a:endParaRPr lang="en-US" dirty="0"/>
          </a:p>
        </p:txBody>
      </p:sp>
      <p:sp>
        <p:nvSpPr>
          <p:cNvPr id="3" name="Content Placeholder 2"/>
          <p:cNvSpPr>
            <a:spLocks noGrp="1"/>
          </p:cNvSpPr>
          <p:nvPr>
            <p:ph idx="1"/>
          </p:nvPr>
        </p:nvSpPr>
        <p:spPr>
          <a:xfrm>
            <a:off x="457200" y="1270000"/>
            <a:ext cx="8229600" cy="787400"/>
          </a:xfrm>
        </p:spPr>
        <p:txBody>
          <a:bodyPr/>
          <a:lstStyle/>
          <a:p>
            <a:pPr lvl="1"/>
            <a:r>
              <a:rPr lang="en-US" dirty="0" smtClean="0"/>
              <a:t>Truncated axis</a:t>
            </a:r>
          </a:p>
          <a:p>
            <a:pPr lvl="1"/>
            <a:endParaRPr lang="en-US" dirty="0"/>
          </a:p>
        </p:txBody>
      </p:sp>
      <p:pic>
        <p:nvPicPr>
          <p:cNvPr id="5" name="Picture 4"/>
          <p:cNvPicPr>
            <a:picLocks noChangeAspect="1"/>
          </p:cNvPicPr>
          <p:nvPr/>
        </p:nvPicPr>
        <p:blipFill>
          <a:blip r:embed="rId3"/>
          <a:stretch>
            <a:fillRect/>
          </a:stretch>
        </p:blipFill>
        <p:spPr>
          <a:xfrm>
            <a:off x="533400" y="1752600"/>
            <a:ext cx="3810000" cy="1435100"/>
          </a:xfrm>
          <a:prstGeom prst="rect">
            <a:avLst/>
          </a:prstGeom>
        </p:spPr>
      </p:pic>
      <p:pic>
        <p:nvPicPr>
          <p:cNvPr id="6" name="Picture 5"/>
          <p:cNvPicPr>
            <a:picLocks noChangeAspect="1"/>
          </p:cNvPicPr>
          <p:nvPr/>
        </p:nvPicPr>
        <p:blipFill>
          <a:blip r:embed="rId4"/>
          <a:stretch>
            <a:fillRect/>
          </a:stretch>
        </p:blipFill>
        <p:spPr>
          <a:xfrm>
            <a:off x="533400" y="4343400"/>
            <a:ext cx="3810000" cy="1498600"/>
          </a:xfrm>
          <a:prstGeom prst="rect">
            <a:avLst/>
          </a:prstGeom>
        </p:spPr>
      </p:pic>
      <p:pic>
        <p:nvPicPr>
          <p:cNvPr id="7" name="Picture 6"/>
          <p:cNvPicPr>
            <a:picLocks noChangeAspect="1"/>
          </p:cNvPicPr>
          <p:nvPr/>
        </p:nvPicPr>
        <p:blipFill>
          <a:blip r:embed="rId5"/>
          <a:stretch>
            <a:fillRect/>
          </a:stretch>
        </p:blipFill>
        <p:spPr>
          <a:xfrm>
            <a:off x="4902200" y="1752600"/>
            <a:ext cx="3810000" cy="1447800"/>
          </a:xfrm>
          <a:prstGeom prst="rect">
            <a:avLst/>
          </a:prstGeom>
        </p:spPr>
      </p:pic>
      <p:pic>
        <p:nvPicPr>
          <p:cNvPr id="8" name="Picture 7"/>
          <p:cNvPicPr>
            <a:picLocks noChangeAspect="1"/>
          </p:cNvPicPr>
          <p:nvPr/>
        </p:nvPicPr>
        <p:blipFill>
          <a:blip r:embed="rId6"/>
          <a:stretch>
            <a:fillRect/>
          </a:stretch>
        </p:blipFill>
        <p:spPr>
          <a:xfrm>
            <a:off x="4953000" y="4343400"/>
            <a:ext cx="3810000" cy="1460500"/>
          </a:xfrm>
          <a:prstGeom prst="rect">
            <a:avLst/>
          </a:prstGeom>
        </p:spPr>
      </p:pic>
      <p:sp>
        <p:nvSpPr>
          <p:cNvPr id="10" name="Content Placeholder 2"/>
          <p:cNvSpPr txBox="1">
            <a:spLocks/>
          </p:cNvSpPr>
          <p:nvPr/>
        </p:nvSpPr>
        <p:spPr>
          <a:xfrm>
            <a:off x="457200" y="3860800"/>
            <a:ext cx="82296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Inverted axis</a:t>
            </a:r>
          </a:p>
          <a:p>
            <a:pPr lvl="1"/>
            <a:endParaRPr lang="en-US" dirty="0"/>
          </a:p>
        </p:txBody>
      </p:sp>
      <p:sp>
        <p:nvSpPr>
          <p:cNvPr id="11" name="Content Placeholder 2"/>
          <p:cNvSpPr txBox="1">
            <a:spLocks/>
          </p:cNvSpPr>
          <p:nvPr/>
        </p:nvSpPr>
        <p:spPr>
          <a:xfrm>
            <a:off x="4876800" y="1295400"/>
            <a:ext cx="37338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Aspect Ratio</a:t>
            </a:r>
          </a:p>
          <a:p>
            <a:pPr lvl="1"/>
            <a:endParaRPr lang="en-US" dirty="0"/>
          </a:p>
        </p:txBody>
      </p:sp>
      <p:sp>
        <p:nvSpPr>
          <p:cNvPr id="12" name="Content Placeholder 2"/>
          <p:cNvSpPr txBox="1">
            <a:spLocks/>
          </p:cNvSpPr>
          <p:nvPr/>
        </p:nvSpPr>
        <p:spPr>
          <a:xfrm>
            <a:off x="4876800" y="3860800"/>
            <a:ext cx="37338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Area Mapping</a:t>
            </a:r>
          </a:p>
          <a:p>
            <a:pPr lvl="1"/>
            <a:endParaRPr lang="en-US" dirty="0"/>
          </a:p>
        </p:txBody>
      </p:sp>
      <p:sp>
        <p:nvSpPr>
          <p:cNvPr id="13" name="Rectangle 12"/>
          <p:cNvSpPr/>
          <p:nvPr/>
        </p:nvSpPr>
        <p:spPr>
          <a:xfrm>
            <a:off x="304800" y="6504801"/>
            <a:ext cx="8839200" cy="276999"/>
          </a:xfrm>
          <a:prstGeom prst="rect">
            <a:avLst/>
          </a:prstGeom>
        </p:spPr>
        <p:txBody>
          <a:bodyPr wrap="square">
            <a:spAutoFit/>
          </a:bodyPr>
          <a:lstStyle/>
          <a:p>
            <a:pPr algn="r"/>
            <a:r>
              <a:rPr lang="en-US" sz="1200" dirty="0">
                <a:latin typeface="Helvetica"/>
                <a:cs typeface="Helvetica"/>
              </a:rPr>
              <a:t>How Deceptive are Deceptive Visualizations?: An Empirical Analysis of Common Distortion </a:t>
            </a:r>
            <a:r>
              <a:rPr lang="en-US" sz="1200" dirty="0" smtClean="0">
                <a:latin typeface="Helvetica"/>
                <a:cs typeface="Helvetica"/>
              </a:rPr>
              <a:t>Techniques. Proc. CHI 2015. </a:t>
            </a:r>
            <a:endParaRPr lang="en-US" sz="1200" dirty="0">
              <a:latin typeface="Helvetica"/>
              <a:cs typeface="Helvetica"/>
            </a:endParaRPr>
          </a:p>
        </p:txBody>
      </p:sp>
    </p:spTree>
    <p:extLst>
      <p:ext uri="{BB962C8B-B14F-4D97-AF65-F5344CB8AC3E}">
        <p14:creationId xmlns:p14="http://schemas.microsoft.com/office/powerpoint/2010/main" val="9750204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Deception Results</a:t>
            </a:r>
            <a:endParaRPr lang="en-US" dirty="0"/>
          </a:p>
        </p:txBody>
      </p:sp>
      <p:pic>
        <p:nvPicPr>
          <p:cNvPr id="4" name="Picture 3"/>
          <p:cNvPicPr>
            <a:picLocks noChangeAspect="1"/>
          </p:cNvPicPr>
          <p:nvPr/>
        </p:nvPicPr>
        <p:blipFill>
          <a:blip r:embed="rId3"/>
          <a:stretch>
            <a:fillRect/>
          </a:stretch>
        </p:blipFill>
        <p:spPr>
          <a:xfrm>
            <a:off x="381000" y="2362200"/>
            <a:ext cx="7937500" cy="3289300"/>
          </a:xfrm>
          <a:prstGeom prst="rect">
            <a:avLst/>
          </a:prstGeom>
        </p:spPr>
      </p:pic>
      <p:sp>
        <p:nvSpPr>
          <p:cNvPr id="3" name="Rectangle 2"/>
          <p:cNvSpPr/>
          <p:nvPr/>
        </p:nvSpPr>
        <p:spPr>
          <a:xfrm>
            <a:off x="609600" y="1039336"/>
            <a:ext cx="7848600" cy="646331"/>
          </a:xfrm>
          <a:prstGeom prst="rect">
            <a:avLst/>
          </a:prstGeom>
        </p:spPr>
        <p:txBody>
          <a:bodyPr wrap="square">
            <a:spAutoFit/>
          </a:bodyPr>
          <a:lstStyle/>
          <a:p>
            <a:r>
              <a:rPr lang="en-US" dirty="0" smtClean="0"/>
              <a:t>Participants provided </a:t>
            </a:r>
            <a:r>
              <a:rPr lang="en-US" dirty="0"/>
              <a:t>a gross estimation of the effect using a 5-item </a:t>
            </a:r>
            <a:r>
              <a:rPr lang="en-US" dirty="0" err="1"/>
              <a:t>Likert</a:t>
            </a:r>
            <a:r>
              <a:rPr lang="en-US" dirty="0"/>
              <a:t> scale, ranging from “slightly better” to “substantially better“. </a:t>
            </a:r>
          </a:p>
        </p:txBody>
      </p:sp>
      <p:sp>
        <p:nvSpPr>
          <p:cNvPr id="5" name="Rectangle 4"/>
          <p:cNvSpPr/>
          <p:nvPr/>
        </p:nvSpPr>
        <p:spPr>
          <a:xfrm>
            <a:off x="1371600" y="2091491"/>
            <a:ext cx="1249060" cy="307777"/>
          </a:xfrm>
          <a:prstGeom prst="rect">
            <a:avLst/>
          </a:prstGeom>
        </p:spPr>
        <p:txBody>
          <a:bodyPr wrap="none">
            <a:spAutoFit/>
          </a:bodyPr>
          <a:lstStyle/>
          <a:p>
            <a:r>
              <a:rPr lang="en-US" sz="1400" dirty="0" smtClean="0">
                <a:latin typeface="Helvetica"/>
                <a:cs typeface="Helvetica"/>
              </a:rPr>
              <a:t>slightly </a:t>
            </a:r>
            <a:r>
              <a:rPr lang="en-US" sz="1400" dirty="0">
                <a:latin typeface="Helvetica"/>
                <a:cs typeface="Helvetica"/>
              </a:rPr>
              <a:t>better</a:t>
            </a:r>
          </a:p>
        </p:txBody>
      </p:sp>
      <p:sp>
        <p:nvSpPr>
          <p:cNvPr id="6" name="Rectangle 5"/>
          <p:cNvSpPr/>
          <p:nvPr/>
        </p:nvSpPr>
        <p:spPr>
          <a:xfrm>
            <a:off x="7315200" y="2091491"/>
            <a:ext cx="1685077" cy="307777"/>
          </a:xfrm>
          <a:prstGeom prst="rect">
            <a:avLst/>
          </a:prstGeom>
        </p:spPr>
        <p:txBody>
          <a:bodyPr wrap="none">
            <a:spAutoFit/>
          </a:bodyPr>
          <a:lstStyle/>
          <a:p>
            <a:r>
              <a:rPr lang="en-US" sz="1400" dirty="0">
                <a:latin typeface="Helvetica"/>
                <a:cs typeface="Helvetica"/>
              </a:rPr>
              <a:t>s</a:t>
            </a:r>
            <a:r>
              <a:rPr lang="en-US" sz="1400" dirty="0" smtClean="0">
                <a:latin typeface="Helvetica"/>
                <a:cs typeface="Helvetica"/>
              </a:rPr>
              <a:t>ubstantially better</a:t>
            </a:r>
            <a:endParaRPr lang="en-US" sz="1400" dirty="0">
              <a:latin typeface="Helvetica"/>
              <a:cs typeface="Helvetica"/>
            </a:endParaRPr>
          </a:p>
        </p:txBody>
      </p:sp>
    </p:spTree>
    <p:extLst>
      <p:ext uri="{BB962C8B-B14F-4D97-AF65-F5344CB8AC3E}">
        <p14:creationId xmlns:p14="http://schemas.microsoft.com/office/powerpoint/2010/main" val="5721872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 Chart Wars</a:t>
            </a:r>
            <a:endParaRPr lang="en-US" dirty="0"/>
          </a:p>
        </p:txBody>
      </p:sp>
      <p:pic>
        <p:nvPicPr>
          <p:cNvPr id="4" name="Picture 3">
            <a:hlinkClick r:id="rId3"/>
          </p:cNvPr>
          <p:cNvPicPr>
            <a:picLocks noChangeAspect="1"/>
          </p:cNvPicPr>
          <p:nvPr/>
        </p:nvPicPr>
        <p:blipFill>
          <a:blip r:embed="rId4"/>
          <a:stretch>
            <a:fillRect/>
          </a:stretch>
        </p:blipFill>
        <p:spPr>
          <a:xfrm>
            <a:off x="1295400" y="1079500"/>
            <a:ext cx="6512222" cy="4876800"/>
          </a:xfrm>
          <a:prstGeom prst="rect">
            <a:avLst/>
          </a:prstGeom>
        </p:spPr>
      </p:pic>
      <p:sp>
        <p:nvSpPr>
          <p:cNvPr id="5" name="Rectangle 4"/>
          <p:cNvSpPr/>
          <p:nvPr/>
        </p:nvSpPr>
        <p:spPr>
          <a:xfrm>
            <a:off x="2527300" y="6449199"/>
            <a:ext cx="6477000" cy="276999"/>
          </a:xfrm>
          <a:prstGeom prst="rect">
            <a:avLst/>
          </a:prstGeom>
        </p:spPr>
        <p:txBody>
          <a:bodyPr wrap="square">
            <a:spAutoFit/>
          </a:bodyPr>
          <a:lstStyle/>
          <a:p>
            <a:pPr algn="r"/>
            <a:r>
              <a:rPr lang="en-US" sz="1200" dirty="0"/>
              <a:t>https://</a:t>
            </a:r>
            <a:r>
              <a:rPr lang="en-US" sz="1200" dirty="0" err="1"/>
              <a:t>www.youtube.com</a:t>
            </a:r>
            <a:r>
              <a:rPr lang="en-US" sz="1200" dirty="0"/>
              <a:t>/</a:t>
            </a:r>
            <a:r>
              <a:rPr lang="en-US" sz="1200" dirty="0" err="1"/>
              <a:t>watch?v</a:t>
            </a:r>
            <a:r>
              <a:rPr lang="en-US" sz="1200" dirty="0"/>
              <a:t>=tZl-1OHw9MM</a:t>
            </a:r>
          </a:p>
        </p:txBody>
      </p:sp>
    </p:spTree>
    <p:extLst>
      <p:ext uri="{BB962C8B-B14F-4D97-AF65-F5344CB8AC3E}">
        <p14:creationId xmlns:p14="http://schemas.microsoft.com/office/powerpoint/2010/main" val="21437921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a:t>
            </a:r>
            <a:endParaRPr lang="en-US" dirty="0"/>
          </a:p>
        </p:txBody>
      </p:sp>
      <p:pic>
        <p:nvPicPr>
          <p:cNvPr id="4" name="Picture 3">
            <a:hlinkClick r:id="rId3"/>
          </p:cNvPr>
          <p:cNvPicPr>
            <a:picLocks noChangeAspect="1"/>
          </p:cNvPicPr>
          <p:nvPr/>
        </p:nvPicPr>
        <p:blipFill>
          <a:blip r:embed="rId4"/>
          <a:stretch>
            <a:fillRect/>
          </a:stretch>
        </p:blipFill>
        <p:spPr>
          <a:xfrm>
            <a:off x="152400" y="990600"/>
            <a:ext cx="4649596" cy="5715000"/>
          </a:xfrm>
          <a:prstGeom prst="rect">
            <a:avLst/>
          </a:prstGeom>
        </p:spPr>
      </p:pic>
      <p:pic>
        <p:nvPicPr>
          <p:cNvPr id="5" name="Picture 4"/>
          <p:cNvPicPr>
            <a:picLocks noChangeAspect="1"/>
          </p:cNvPicPr>
          <p:nvPr/>
        </p:nvPicPr>
        <p:blipFill>
          <a:blip r:embed="rId5"/>
          <a:stretch>
            <a:fillRect/>
          </a:stretch>
        </p:blipFill>
        <p:spPr>
          <a:xfrm>
            <a:off x="4711700" y="1828800"/>
            <a:ext cx="4445000" cy="3348182"/>
          </a:xfrm>
          <a:prstGeom prst="rect">
            <a:avLst/>
          </a:prstGeom>
        </p:spPr>
      </p:pic>
    </p:spTree>
    <p:extLst>
      <p:ext uri="{BB962C8B-B14F-4D97-AF65-F5344CB8AC3E}">
        <p14:creationId xmlns:p14="http://schemas.microsoft.com/office/powerpoint/2010/main" val="1165627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Redesign for Clarity</a:t>
            </a:r>
            <a:endParaRPr lang="en-US" dirty="0"/>
          </a:p>
        </p:txBody>
      </p:sp>
      <p:pic>
        <p:nvPicPr>
          <p:cNvPr id="4" name="Picture 3">
            <a:hlinkClick r:id="rId2"/>
          </p:cNvPr>
          <p:cNvPicPr>
            <a:picLocks noChangeAspect="1"/>
          </p:cNvPicPr>
          <p:nvPr/>
        </p:nvPicPr>
        <p:blipFill rotWithShape="1">
          <a:blip r:embed="rId3"/>
          <a:srcRect t="3878" b="6473"/>
          <a:stretch/>
        </p:blipFill>
        <p:spPr>
          <a:xfrm>
            <a:off x="1143000" y="1130300"/>
            <a:ext cx="7239000" cy="5194300"/>
          </a:xfrm>
          <a:prstGeom prst="rect">
            <a:avLst/>
          </a:prstGeom>
        </p:spPr>
      </p:pic>
      <p:sp>
        <p:nvSpPr>
          <p:cNvPr id="5" name="Rectangle 4"/>
          <p:cNvSpPr/>
          <p:nvPr/>
        </p:nvSpPr>
        <p:spPr>
          <a:xfrm>
            <a:off x="7105250" y="6481802"/>
            <a:ext cx="2018501" cy="276999"/>
          </a:xfrm>
          <a:prstGeom prst="rect">
            <a:avLst/>
          </a:prstGeom>
        </p:spPr>
        <p:txBody>
          <a:bodyPr wrap="none">
            <a:spAutoFit/>
          </a:bodyPr>
          <a:lstStyle/>
          <a:p>
            <a:r>
              <a:rPr lang="en-US" sz="1200" dirty="0"/>
              <a:t>http://</a:t>
            </a:r>
            <a:r>
              <a:rPr lang="en-US" sz="1200" dirty="0" err="1"/>
              <a:t>thewhyaxis.info</a:t>
            </a:r>
            <a:r>
              <a:rPr lang="en-US" sz="1200" dirty="0"/>
              <a:t>/tesla/</a:t>
            </a:r>
          </a:p>
        </p:txBody>
      </p:sp>
    </p:spTree>
    <p:extLst>
      <p:ext uri="{BB962C8B-B14F-4D97-AF65-F5344CB8AC3E}">
        <p14:creationId xmlns:p14="http://schemas.microsoft.com/office/powerpoint/2010/main" val="5828782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lstStyle/>
          <a:p>
            <a:r>
              <a:rPr lang="en-US" dirty="0" smtClean="0"/>
              <a:t>Rhetoric</a:t>
            </a:r>
          </a:p>
          <a:p>
            <a:pPr lvl="1"/>
            <a:r>
              <a:rPr lang="en-US" dirty="0" smtClean="0"/>
              <a:t>Motivation on part of communicator to gain adherents to a preconceived view or conclusion. </a:t>
            </a:r>
          </a:p>
          <a:p>
            <a:endParaRPr lang="en-US" dirty="0"/>
          </a:p>
          <a:p>
            <a:r>
              <a:rPr lang="en-US" dirty="0" smtClean="0"/>
              <a:t>Bias</a:t>
            </a:r>
          </a:p>
          <a:p>
            <a:pPr lvl="1"/>
            <a:r>
              <a:rPr lang="en-US" dirty="0"/>
              <a:t>S</a:t>
            </a:r>
            <a:r>
              <a:rPr lang="en-US" dirty="0" smtClean="0"/>
              <a:t>ystematic encouragement of one outcome or answer over others</a:t>
            </a:r>
          </a:p>
          <a:p>
            <a:endParaRPr lang="en-US" dirty="0"/>
          </a:p>
          <a:p>
            <a:r>
              <a:rPr lang="en-US" dirty="0" smtClean="0"/>
              <a:t>Frame</a:t>
            </a:r>
          </a:p>
          <a:p>
            <a:pPr lvl="1"/>
            <a:r>
              <a:rPr lang="en-US" dirty="0" smtClean="0"/>
              <a:t>To form or articulate, shape or construct</a:t>
            </a:r>
            <a:endParaRPr lang="en-US" dirty="0"/>
          </a:p>
        </p:txBody>
      </p:sp>
    </p:spTree>
    <p:extLst>
      <p:ext uri="{BB962C8B-B14F-4D97-AF65-F5344CB8AC3E}">
        <p14:creationId xmlns:p14="http://schemas.microsoft.com/office/powerpoint/2010/main" val="20658586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Rhetorical Layers</a:t>
            </a:r>
            <a:endParaRPr lang="en-US" dirty="0"/>
          </a:p>
        </p:txBody>
      </p:sp>
      <p:sp>
        <p:nvSpPr>
          <p:cNvPr id="3" name="Content Placeholder 2"/>
          <p:cNvSpPr>
            <a:spLocks noGrp="1"/>
          </p:cNvSpPr>
          <p:nvPr>
            <p:ph idx="1"/>
          </p:nvPr>
        </p:nvSpPr>
        <p:spPr>
          <a:xfrm>
            <a:off x="457200" y="1117600"/>
            <a:ext cx="8229600" cy="5511800"/>
          </a:xfrm>
        </p:spPr>
        <p:txBody>
          <a:bodyPr>
            <a:normAutofit lnSpcReduction="10000"/>
          </a:bodyPr>
          <a:lstStyle/>
          <a:p>
            <a:r>
              <a:rPr lang="en-US" dirty="0" smtClean="0"/>
              <a:t>Data</a:t>
            </a:r>
          </a:p>
          <a:p>
            <a:pPr lvl="1"/>
            <a:r>
              <a:rPr lang="en-US" dirty="0" smtClean="0"/>
              <a:t>Includes / excluded variables, outlier removal, aggregation, normalization, ambiguous data definition</a:t>
            </a:r>
          </a:p>
          <a:p>
            <a:pPr lvl="1"/>
            <a:endParaRPr lang="en-US" dirty="0"/>
          </a:p>
          <a:p>
            <a:r>
              <a:rPr lang="en-US" dirty="0" smtClean="0"/>
              <a:t>Visual Representation</a:t>
            </a:r>
          </a:p>
          <a:p>
            <a:pPr lvl="1"/>
            <a:r>
              <a:rPr lang="en-US" dirty="0" smtClean="0"/>
              <a:t>Choice of mapping – can be more efficient, or more </a:t>
            </a:r>
            <a:r>
              <a:rPr lang="en-US" dirty="0" err="1" smtClean="0"/>
              <a:t>lossy</a:t>
            </a:r>
            <a:r>
              <a:rPr lang="en-US" dirty="0" smtClean="0"/>
              <a:t> </a:t>
            </a:r>
          </a:p>
          <a:p>
            <a:pPr lvl="1"/>
            <a:r>
              <a:rPr lang="en-US" dirty="0" smtClean="0"/>
              <a:t>Spatial ordering primacy of reading convention</a:t>
            </a:r>
          </a:p>
          <a:p>
            <a:pPr lvl="1"/>
            <a:endParaRPr lang="en-US" dirty="0"/>
          </a:p>
          <a:p>
            <a:r>
              <a:rPr lang="en-US" dirty="0" smtClean="0"/>
              <a:t>Annotation</a:t>
            </a:r>
          </a:p>
          <a:p>
            <a:pPr lvl="1"/>
            <a:r>
              <a:rPr lang="en-US" dirty="0" smtClean="0"/>
              <a:t>As way of focusing and directing attention as well as framing interpretation, provenance info, uncertainty representation</a:t>
            </a:r>
          </a:p>
          <a:p>
            <a:pPr lvl="1"/>
            <a:endParaRPr lang="en-US" dirty="0"/>
          </a:p>
          <a:p>
            <a:r>
              <a:rPr lang="en-US" dirty="0" smtClean="0"/>
              <a:t>Interactivity</a:t>
            </a:r>
          </a:p>
          <a:p>
            <a:pPr lvl="1"/>
            <a:r>
              <a:rPr lang="en-US" dirty="0" smtClean="0"/>
              <a:t>Navigation capabilities, search / filter / goal suggestions, defaults and default views</a:t>
            </a:r>
            <a:endParaRPr lang="en-US" dirty="0"/>
          </a:p>
        </p:txBody>
      </p:sp>
    </p:spTree>
    <p:extLst>
      <p:ext uri="{BB962C8B-B14F-4D97-AF65-F5344CB8AC3E}">
        <p14:creationId xmlns:p14="http://schemas.microsoft.com/office/powerpoint/2010/main" val="21045930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927100" y="0"/>
            <a:ext cx="7287699" cy="6858000"/>
          </a:xfrm>
          <a:prstGeom prst="rect">
            <a:avLst/>
          </a:prstGeom>
        </p:spPr>
      </p:pic>
      <p:pic>
        <p:nvPicPr>
          <p:cNvPr id="5" name="Picture 4"/>
          <p:cNvPicPr>
            <a:picLocks noChangeAspect="1"/>
          </p:cNvPicPr>
          <p:nvPr/>
        </p:nvPicPr>
        <p:blipFill>
          <a:blip r:embed="rId4"/>
          <a:stretch>
            <a:fillRect/>
          </a:stretch>
        </p:blipFill>
        <p:spPr>
          <a:xfrm>
            <a:off x="-12700" y="381000"/>
            <a:ext cx="9144000" cy="5872480"/>
          </a:xfrm>
          <a:prstGeom prst="rect">
            <a:avLst/>
          </a:prstGeom>
        </p:spPr>
      </p:pic>
    </p:spTree>
    <p:extLst>
      <p:ext uri="{BB962C8B-B14F-4D97-AF65-F5344CB8AC3E}">
        <p14:creationId xmlns:p14="http://schemas.microsoft.com/office/powerpoint/2010/main" val="18756694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Connotation</a:t>
            </a:r>
            <a:endParaRPr lang="en-US" dirty="0"/>
          </a:p>
        </p:txBody>
      </p:sp>
      <p:pic>
        <p:nvPicPr>
          <p:cNvPr id="4" name="Picture 3">
            <a:hlinkClick r:id="rId3"/>
          </p:cNvPr>
          <p:cNvPicPr>
            <a:picLocks noChangeAspect="1"/>
          </p:cNvPicPr>
          <p:nvPr/>
        </p:nvPicPr>
        <p:blipFill>
          <a:blip r:embed="rId4"/>
          <a:stretch>
            <a:fillRect/>
          </a:stretch>
        </p:blipFill>
        <p:spPr>
          <a:xfrm>
            <a:off x="2209800" y="762000"/>
            <a:ext cx="4978400" cy="5712752"/>
          </a:xfrm>
          <a:prstGeom prst="rect">
            <a:avLst/>
          </a:prstGeom>
        </p:spPr>
      </p:pic>
      <p:sp>
        <p:nvSpPr>
          <p:cNvPr id="5" name="Rectangle 4"/>
          <p:cNvSpPr/>
          <p:nvPr/>
        </p:nvSpPr>
        <p:spPr>
          <a:xfrm>
            <a:off x="4572000" y="6553200"/>
            <a:ext cx="4572000" cy="276999"/>
          </a:xfrm>
          <a:prstGeom prst="rect">
            <a:avLst/>
          </a:prstGeom>
        </p:spPr>
        <p:txBody>
          <a:bodyPr>
            <a:spAutoFit/>
          </a:bodyPr>
          <a:lstStyle/>
          <a:p>
            <a:r>
              <a:rPr lang="en-US" sz="1200" dirty="0"/>
              <a:t>http://</a:t>
            </a:r>
            <a:r>
              <a:rPr lang="en-US" sz="1200" dirty="0" err="1"/>
              <a:t>www.scmp.com</a:t>
            </a:r>
            <a:r>
              <a:rPr lang="en-US" sz="1200" dirty="0"/>
              <a:t>/infographics/article/1284683/</a:t>
            </a:r>
            <a:r>
              <a:rPr lang="en-US" sz="1200" dirty="0" err="1"/>
              <a:t>iraqs</a:t>
            </a:r>
            <a:r>
              <a:rPr lang="en-US" sz="1200" dirty="0"/>
              <a:t>-bloody-toll</a:t>
            </a:r>
          </a:p>
        </p:txBody>
      </p:sp>
    </p:spTree>
    <p:extLst>
      <p:ext uri="{BB962C8B-B14F-4D97-AF65-F5344CB8AC3E}">
        <p14:creationId xmlns:p14="http://schemas.microsoft.com/office/powerpoint/2010/main" val="1949030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Orientation</a:t>
            </a:r>
            <a:endParaRPr lang="en-US" dirty="0"/>
          </a:p>
        </p:txBody>
      </p:sp>
      <p:pic>
        <p:nvPicPr>
          <p:cNvPr id="4" name="Picture 3"/>
          <p:cNvPicPr>
            <a:picLocks noChangeAspect="1"/>
          </p:cNvPicPr>
          <p:nvPr/>
        </p:nvPicPr>
        <p:blipFill>
          <a:blip r:embed="rId3"/>
          <a:stretch>
            <a:fillRect/>
          </a:stretch>
        </p:blipFill>
        <p:spPr>
          <a:xfrm>
            <a:off x="0" y="876300"/>
            <a:ext cx="9144000" cy="5103049"/>
          </a:xfrm>
          <a:prstGeom prst="rect">
            <a:avLst/>
          </a:prstGeom>
        </p:spPr>
      </p:pic>
      <p:pic>
        <p:nvPicPr>
          <p:cNvPr id="5" name="Picture 4"/>
          <p:cNvPicPr>
            <a:picLocks noChangeAspect="1"/>
          </p:cNvPicPr>
          <p:nvPr/>
        </p:nvPicPr>
        <p:blipFill>
          <a:blip r:embed="rId4"/>
          <a:stretch>
            <a:fillRect/>
          </a:stretch>
        </p:blipFill>
        <p:spPr>
          <a:xfrm>
            <a:off x="12700" y="1295400"/>
            <a:ext cx="9180521" cy="4421951"/>
          </a:xfrm>
          <a:prstGeom prst="rect">
            <a:avLst/>
          </a:prstGeom>
        </p:spPr>
      </p:pic>
      <p:sp>
        <p:nvSpPr>
          <p:cNvPr id="6" name="Rectangle 5"/>
          <p:cNvSpPr/>
          <p:nvPr/>
        </p:nvSpPr>
        <p:spPr>
          <a:xfrm>
            <a:off x="6125225" y="6581001"/>
            <a:ext cx="3018775" cy="276999"/>
          </a:xfrm>
          <a:prstGeom prst="rect">
            <a:avLst/>
          </a:prstGeom>
        </p:spPr>
        <p:txBody>
          <a:bodyPr wrap="none">
            <a:spAutoFit/>
          </a:bodyPr>
          <a:lstStyle/>
          <a:p>
            <a:r>
              <a:rPr lang="en-US" sz="1200" dirty="0"/>
              <a:t>https://</a:t>
            </a:r>
            <a:r>
              <a:rPr lang="en-US" sz="1200" dirty="0" err="1"/>
              <a:t>eagereyes.org</a:t>
            </a:r>
            <a:r>
              <a:rPr lang="en-US" sz="1200" dirty="0"/>
              <a:t>/blog/2012/bikini-chart</a:t>
            </a:r>
          </a:p>
        </p:txBody>
      </p:sp>
    </p:spTree>
    <p:extLst>
      <p:ext uri="{BB962C8B-B14F-4D97-AF65-F5344CB8AC3E}">
        <p14:creationId xmlns:p14="http://schemas.microsoft.com/office/powerpoint/2010/main" val="15541512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Animation</a:t>
            </a:r>
            <a:endParaRPr lang="en-US" dirty="0"/>
          </a:p>
        </p:txBody>
      </p:sp>
      <p:pic>
        <p:nvPicPr>
          <p:cNvPr id="4" name="Picture 3">
            <a:hlinkClick r:id="rId3"/>
          </p:cNvPr>
          <p:cNvPicPr>
            <a:picLocks noChangeAspect="1"/>
          </p:cNvPicPr>
          <p:nvPr/>
        </p:nvPicPr>
        <p:blipFill>
          <a:blip r:embed="rId4"/>
          <a:stretch>
            <a:fillRect/>
          </a:stretch>
        </p:blipFill>
        <p:spPr>
          <a:xfrm>
            <a:off x="12700" y="838200"/>
            <a:ext cx="9144000" cy="5736000"/>
          </a:xfrm>
          <a:prstGeom prst="rect">
            <a:avLst/>
          </a:prstGeom>
        </p:spPr>
      </p:pic>
      <p:sp>
        <p:nvSpPr>
          <p:cNvPr id="5" name="Rectangle 4"/>
          <p:cNvSpPr/>
          <p:nvPr/>
        </p:nvSpPr>
        <p:spPr>
          <a:xfrm>
            <a:off x="533400" y="6574200"/>
            <a:ext cx="8610600" cy="276999"/>
          </a:xfrm>
          <a:prstGeom prst="rect">
            <a:avLst/>
          </a:prstGeom>
        </p:spPr>
        <p:txBody>
          <a:bodyPr wrap="square">
            <a:spAutoFit/>
          </a:bodyPr>
          <a:lstStyle/>
          <a:p>
            <a:pPr algn="r"/>
            <a:r>
              <a:rPr lang="en-US" sz="1200" dirty="0"/>
              <a:t>http://</a:t>
            </a:r>
            <a:r>
              <a:rPr lang="en-US" sz="1200" dirty="0" err="1"/>
              <a:t>www.nytimes.com</a:t>
            </a:r>
            <a:r>
              <a:rPr lang="en-US" sz="1200" dirty="0"/>
              <a:t>/interactive/2010/02/02/us/politics/20100201-budget-porcupine-graphic.html</a:t>
            </a:r>
          </a:p>
        </p:txBody>
      </p:sp>
    </p:spTree>
    <p:extLst>
      <p:ext uri="{BB962C8B-B14F-4D97-AF65-F5344CB8AC3E}">
        <p14:creationId xmlns:p14="http://schemas.microsoft.com/office/powerpoint/2010/main" val="7925281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Rhetorical questions</a:t>
            </a:r>
            <a:endParaRPr lang="en-US" dirty="0"/>
          </a:p>
        </p:txBody>
      </p:sp>
      <p:sp>
        <p:nvSpPr>
          <p:cNvPr id="5" name="Rectangle 4"/>
          <p:cNvSpPr/>
          <p:nvPr/>
        </p:nvSpPr>
        <p:spPr>
          <a:xfrm>
            <a:off x="533400" y="6574200"/>
            <a:ext cx="8610600" cy="276999"/>
          </a:xfrm>
          <a:prstGeom prst="rect">
            <a:avLst/>
          </a:prstGeom>
        </p:spPr>
        <p:txBody>
          <a:bodyPr wrap="square">
            <a:spAutoFit/>
          </a:bodyPr>
          <a:lstStyle/>
          <a:p>
            <a:pPr algn="r"/>
            <a:r>
              <a:rPr lang="en-US" sz="1200" dirty="0"/>
              <a:t>http://</a:t>
            </a:r>
            <a:r>
              <a:rPr lang="en-US" sz="1200" dirty="0" err="1"/>
              <a:t>www.nytimes.com</a:t>
            </a:r>
            <a:r>
              <a:rPr lang="en-US" sz="1200" dirty="0"/>
              <a:t>/interactive/2010/02/02/us/politics/20100201-budget-porcupine-graphic.html</a:t>
            </a:r>
          </a:p>
        </p:txBody>
      </p:sp>
      <p:pic>
        <p:nvPicPr>
          <p:cNvPr id="3" name="Picture 2"/>
          <p:cNvPicPr>
            <a:picLocks noChangeAspect="1"/>
          </p:cNvPicPr>
          <p:nvPr/>
        </p:nvPicPr>
        <p:blipFill>
          <a:blip r:embed="rId3"/>
          <a:stretch>
            <a:fillRect/>
          </a:stretch>
        </p:blipFill>
        <p:spPr>
          <a:xfrm>
            <a:off x="0" y="920151"/>
            <a:ext cx="9144000" cy="5175849"/>
          </a:xfrm>
          <a:prstGeom prst="rect">
            <a:avLst/>
          </a:prstGeom>
        </p:spPr>
      </p:pic>
    </p:spTree>
    <p:extLst>
      <p:ext uri="{BB962C8B-B14F-4D97-AF65-F5344CB8AC3E}">
        <p14:creationId xmlns:p14="http://schemas.microsoft.com/office/powerpoint/2010/main" val="14009241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Metaphor</a:t>
            </a:r>
            <a:endParaRPr lang="en-US" dirty="0"/>
          </a:p>
        </p:txBody>
      </p:sp>
      <p:pic>
        <p:nvPicPr>
          <p:cNvPr id="4" name="Picture 3"/>
          <p:cNvPicPr>
            <a:picLocks noChangeAspect="1"/>
          </p:cNvPicPr>
          <p:nvPr/>
        </p:nvPicPr>
        <p:blipFill>
          <a:blip r:embed="rId3"/>
          <a:stretch>
            <a:fillRect/>
          </a:stretch>
        </p:blipFill>
        <p:spPr>
          <a:xfrm>
            <a:off x="1295400" y="981045"/>
            <a:ext cx="6781800" cy="5343555"/>
          </a:xfrm>
          <a:prstGeom prst="rect">
            <a:avLst/>
          </a:prstGeom>
        </p:spPr>
      </p:pic>
      <p:sp>
        <p:nvSpPr>
          <p:cNvPr id="5" name="Rectangle 4"/>
          <p:cNvSpPr/>
          <p:nvPr/>
        </p:nvSpPr>
        <p:spPr>
          <a:xfrm>
            <a:off x="6689730" y="6477000"/>
            <a:ext cx="2428870" cy="276999"/>
          </a:xfrm>
          <a:prstGeom prst="rect">
            <a:avLst/>
          </a:prstGeom>
        </p:spPr>
        <p:txBody>
          <a:bodyPr wrap="none">
            <a:spAutoFit/>
          </a:bodyPr>
          <a:lstStyle/>
          <a:p>
            <a:pPr algn="r"/>
            <a:r>
              <a:rPr lang="en-US" sz="1200" dirty="0"/>
              <a:t>http://</a:t>
            </a:r>
            <a:r>
              <a:rPr lang="en-US" sz="1200" dirty="0" err="1"/>
              <a:t>drones.pitchinteractive.com</a:t>
            </a:r>
            <a:r>
              <a:rPr lang="en-US" sz="1200" dirty="0"/>
              <a:t>/</a:t>
            </a:r>
          </a:p>
        </p:txBody>
      </p:sp>
    </p:spTree>
    <p:extLst>
      <p:ext uri="{BB962C8B-B14F-4D97-AF65-F5344CB8AC3E}">
        <p14:creationId xmlns:p14="http://schemas.microsoft.com/office/powerpoint/2010/main" val="42442468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Codes</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Cultural Codes</a:t>
            </a:r>
          </a:p>
          <a:p>
            <a:pPr lvl="1"/>
            <a:r>
              <a:rPr lang="en-US" dirty="0" smtClean="0"/>
              <a:t>Social norms or beliefs in a culture that may affect interpretation, e.g. color</a:t>
            </a:r>
          </a:p>
          <a:p>
            <a:pPr lvl="1"/>
            <a:endParaRPr lang="en-US" dirty="0"/>
          </a:p>
          <a:p>
            <a:r>
              <a:rPr lang="en-US" dirty="0" smtClean="0"/>
              <a:t>Textual Codes</a:t>
            </a:r>
          </a:p>
          <a:p>
            <a:pPr lvl="1"/>
            <a:r>
              <a:rPr lang="en-US" dirty="0" smtClean="0"/>
              <a:t>Expectations for positioning of things like titles and sourcing</a:t>
            </a:r>
          </a:p>
          <a:p>
            <a:endParaRPr lang="en-US" dirty="0"/>
          </a:p>
          <a:p>
            <a:r>
              <a:rPr lang="en-US" dirty="0" smtClean="0"/>
              <a:t>Aesthetic Codes</a:t>
            </a:r>
          </a:p>
          <a:p>
            <a:pPr lvl="1"/>
            <a:r>
              <a:rPr lang="en-US" dirty="0" smtClean="0"/>
              <a:t>What “looks like” a news graphic, and what doesn’t?</a:t>
            </a:r>
          </a:p>
          <a:p>
            <a:pPr lvl="1"/>
            <a:endParaRPr lang="en-US" dirty="0"/>
          </a:p>
          <a:p>
            <a:endParaRPr lang="en-US" dirty="0"/>
          </a:p>
        </p:txBody>
      </p:sp>
    </p:spTree>
    <p:extLst>
      <p:ext uri="{BB962C8B-B14F-4D97-AF65-F5344CB8AC3E}">
        <p14:creationId xmlns:p14="http://schemas.microsoft.com/office/powerpoint/2010/main" val="51573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smtClean="0"/>
              <a:t>Assess success, failure, possibility, causality</a:t>
            </a:r>
          </a:p>
          <a:p>
            <a:pPr lvl="1"/>
            <a:r>
              <a:rPr lang="en-US" dirty="0" smtClean="0"/>
              <a:t>Can you suggest a constructive way to improve something?</a:t>
            </a:r>
          </a:p>
          <a:p>
            <a:endParaRPr lang="en-US" dirty="0"/>
          </a:p>
          <a:p>
            <a:r>
              <a:rPr lang="en-US" dirty="0" smtClean="0"/>
              <a:t>Should be based on evidence, design principles; not about taste or preference</a:t>
            </a:r>
          </a:p>
          <a:p>
            <a:pPr lvl="1"/>
            <a:r>
              <a:rPr lang="en-US" dirty="0" smtClean="0"/>
              <a:t>Discuss the work, don’t attack the creator</a:t>
            </a:r>
          </a:p>
          <a:p>
            <a:endParaRPr lang="en-US" dirty="0"/>
          </a:p>
          <a:p>
            <a:r>
              <a:rPr lang="en-US" dirty="0" smtClean="0"/>
              <a:t>Starts from an understanding of the design goal / intent of the work</a:t>
            </a:r>
          </a:p>
          <a:p>
            <a:endParaRPr lang="en-US" dirty="0"/>
          </a:p>
          <a:p>
            <a:endParaRPr lang="en-US" dirty="0"/>
          </a:p>
        </p:txBody>
      </p:sp>
    </p:spTree>
    <p:extLst>
      <p:ext uri="{BB962C8B-B14F-4D97-AF65-F5344CB8AC3E}">
        <p14:creationId xmlns:p14="http://schemas.microsoft.com/office/powerpoint/2010/main" val="3443956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by Redesign</a:t>
            </a:r>
            <a:endParaRPr lang="en-US" dirty="0"/>
          </a:p>
        </p:txBody>
      </p:sp>
      <p:pic>
        <p:nvPicPr>
          <p:cNvPr id="4" name="Picture 3"/>
          <p:cNvPicPr>
            <a:picLocks noChangeAspect="1"/>
          </p:cNvPicPr>
          <p:nvPr/>
        </p:nvPicPr>
        <p:blipFill rotWithShape="1">
          <a:blip r:embed="rId3"/>
          <a:srcRect l="5000" r="5000"/>
          <a:stretch/>
        </p:blipFill>
        <p:spPr>
          <a:xfrm>
            <a:off x="152399" y="1524000"/>
            <a:ext cx="8944429" cy="3886200"/>
          </a:xfrm>
          <a:prstGeom prst="rect">
            <a:avLst/>
          </a:prstGeom>
        </p:spPr>
      </p:pic>
      <p:pic>
        <p:nvPicPr>
          <p:cNvPr id="5" name="Picture 4"/>
          <p:cNvPicPr>
            <a:picLocks noChangeAspect="1"/>
          </p:cNvPicPr>
          <p:nvPr/>
        </p:nvPicPr>
        <p:blipFill>
          <a:blip r:embed="rId4"/>
          <a:stretch>
            <a:fillRect/>
          </a:stretch>
        </p:blipFill>
        <p:spPr>
          <a:xfrm>
            <a:off x="0" y="1333500"/>
            <a:ext cx="9144000" cy="4168403"/>
          </a:xfrm>
          <a:prstGeom prst="rect">
            <a:avLst/>
          </a:prstGeom>
        </p:spPr>
      </p:pic>
      <p:sp>
        <p:nvSpPr>
          <p:cNvPr id="3" name="Rectangle 2"/>
          <p:cNvSpPr/>
          <p:nvPr/>
        </p:nvSpPr>
        <p:spPr>
          <a:xfrm>
            <a:off x="3077028" y="6581001"/>
            <a:ext cx="60198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medium.com</a:t>
            </a:r>
            <a:r>
              <a:rPr lang="en-US" sz="1200" dirty="0">
                <a:latin typeface="Helvetica"/>
                <a:cs typeface="Helvetica"/>
              </a:rPr>
              <a:t>/@</a:t>
            </a:r>
            <a:r>
              <a:rPr lang="en-US" sz="1200" dirty="0" err="1">
                <a:latin typeface="Helvetica"/>
                <a:cs typeface="Helvetica"/>
              </a:rPr>
              <a:t>hint_fm</a:t>
            </a:r>
            <a:r>
              <a:rPr lang="en-US" sz="1200" dirty="0">
                <a:latin typeface="Helvetica"/>
                <a:cs typeface="Helvetica"/>
              </a:rPr>
              <a:t>/design-and-redesign-4ab77206cf9#.e3ikpzeq1</a:t>
            </a:r>
          </a:p>
        </p:txBody>
      </p:sp>
    </p:spTree>
    <p:extLst>
      <p:ext uri="{BB962C8B-B14F-4D97-AF65-F5344CB8AC3E}">
        <p14:creationId xmlns:p14="http://schemas.microsoft.com/office/powerpoint/2010/main" val="1412132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by Redesign</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What are some of the drawbacks of critique by redesign?</a:t>
            </a:r>
          </a:p>
          <a:p>
            <a:pPr lvl="1"/>
            <a:r>
              <a:rPr lang="en-US" dirty="0" smtClean="0"/>
              <a:t>You know the “answer” already</a:t>
            </a:r>
          </a:p>
          <a:p>
            <a:pPr lvl="1"/>
            <a:r>
              <a:rPr lang="en-US" dirty="0" smtClean="0"/>
              <a:t>You know which variables matter and how to focus attention</a:t>
            </a:r>
          </a:p>
          <a:p>
            <a:pPr lvl="1"/>
            <a:r>
              <a:rPr lang="en-US" dirty="0" smtClean="0"/>
              <a:t>You might not know the </a:t>
            </a:r>
            <a:r>
              <a:rPr lang="en-US" i="1" dirty="0" smtClean="0"/>
              <a:t>intent</a:t>
            </a:r>
            <a:r>
              <a:rPr lang="en-US" dirty="0" smtClean="0"/>
              <a:t> or </a:t>
            </a:r>
            <a:r>
              <a:rPr lang="en-US" i="1" dirty="0" smtClean="0"/>
              <a:t>constraints </a:t>
            </a:r>
            <a:r>
              <a:rPr lang="en-US" dirty="0" smtClean="0"/>
              <a:t>of the original	</a:t>
            </a:r>
          </a:p>
          <a:p>
            <a:pPr lvl="1"/>
            <a:r>
              <a:rPr lang="en-US" dirty="0" smtClean="0"/>
              <a:t>Public critique can result in context collapse</a:t>
            </a:r>
          </a:p>
          <a:p>
            <a:pPr lvl="1"/>
            <a:endParaRPr lang="en-US" dirty="0"/>
          </a:p>
          <a:p>
            <a:r>
              <a:rPr lang="en-US" dirty="0" smtClean="0"/>
              <a:t>What are best practices for critique by redesign?</a:t>
            </a:r>
          </a:p>
          <a:p>
            <a:pPr lvl="1"/>
            <a:r>
              <a:rPr lang="en-US" dirty="0" smtClean="0"/>
              <a:t>Be explicit about goal</a:t>
            </a:r>
          </a:p>
          <a:p>
            <a:pPr lvl="1"/>
            <a:r>
              <a:rPr lang="en-US" dirty="0" smtClean="0"/>
              <a:t>Be honest about simplifying assumptions</a:t>
            </a:r>
          </a:p>
          <a:p>
            <a:pPr lvl="1"/>
            <a:r>
              <a:rPr lang="en-US" dirty="0" smtClean="0"/>
              <a:t>Be sure to note positive aspects too</a:t>
            </a:r>
            <a:endParaRPr lang="en-US" dirty="0"/>
          </a:p>
        </p:txBody>
      </p:sp>
      <p:sp>
        <p:nvSpPr>
          <p:cNvPr id="4" name="Rectangle 3"/>
          <p:cNvSpPr/>
          <p:nvPr/>
        </p:nvSpPr>
        <p:spPr>
          <a:xfrm>
            <a:off x="3077028" y="6581001"/>
            <a:ext cx="60198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medium.com</a:t>
            </a:r>
            <a:r>
              <a:rPr lang="en-US" sz="1200" dirty="0">
                <a:latin typeface="Helvetica"/>
                <a:cs typeface="Helvetica"/>
              </a:rPr>
              <a:t>/@</a:t>
            </a:r>
            <a:r>
              <a:rPr lang="en-US" sz="1200" dirty="0" err="1">
                <a:latin typeface="Helvetica"/>
                <a:cs typeface="Helvetica"/>
              </a:rPr>
              <a:t>hint_fm</a:t>
            </a:r>
            <a:r>
              <a:rPr lang="en-US" sz="1200" dirty="0">
                <a:latin typeface="Helvetica"/>
                <a:cs typeface="Helvetica"/>
              </a:rPr>
              <a:t>/design-and-redesign-4ab77206cf9#.e3ikpzeq1</a:t>
            </a:r>
          </a:p>
        </p:txBody>
      </p:sp>
    </p:spTree>
    <p:extLst>
      <p:ext uri="{BB962C8B-B14F-4D97-AF65-F5344CB8AC3E}">
        <p14:creationId xmlns:p14="http://schemas.microsoft.com/office/powerpoint/2010/main" val="36226390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5" name="Rectangle 4"/>
          <p:cNvSpPr/>
          <p:nvPr/>
        </p:nvSpPr>
        <p:spPr>
          <a:xfrm>
            <a:off x="5228032" y="6488668"/>
            <a:ext cx="3915968" cy="369332"/>
          </a:xfrm>
          <a:prstGeom prst="rect">
            <a:avLst/>
          </a:prstGeom>
        </p:spPr>
        <p:txBody>
          <a:bodyPr wrap="none">
            <a:spAutoFit/>
          </a:bodyPr>
          <a:lstStyle/>
          <a:p>
            <a:r>
              <a:rPr lang="en-US" dirty="0"/>
              <a:t>http://</a:t>
            </a:r>
            <a:r>
              <a:rPr lang="en-US" dirty="0" err="1"/>
              <a:t>guns.periscopic.com</a:t>
            </a:r>
            <a:r>
              <a:rPr lang="en-US" dirty="0"/>
              <a:t>/?year=2013</a:t>
            </a:r>
          </a:p>
        </p:txBody>
      </p:sp>
      <p:pic>
        <p:nvPicPr>
          <p:cNvPr id="6" name="Picture 5">
            <a:hlinkClick r:id="rId3"/>
          </p:cNvPr>
          <p:cNvPicPr>
            <a:picLocks noChangeAspect="1"/>
          </p:cNvPicPr>
          <p:nvPr/>
        </p:nvPicPr>
        <p:blipFill>
          <a:blip r:embed="rId4"/>
          <a:stretch>
            <a:fillRect/>
          </a:stretch>
        </p:blipFill>
        <p:spPr>
          <a:xfrm>
            <a:off x="545228" y="992247"/>
            <a:ext cx="8217772" cy="5408553"/>
          </a:xfrm>
          <a:prstGeom prst="rect">
            <a:avLst/>
          </a:prstGeom>
        </p:spPr>
      </p:pic>
    </p:spTree>
    <p:extLst>
      <p:ext uri="{BB962C8B-B14F-4D97-AF65-F5344CB8AC3E}">
        <p14:creationId xmlns:p14="http://schemas.microsoft.com/office/powerpoint/2010/main" val="24120211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Baselines</a:t>
            </a:r>
            <a:endParaRPr lang="en-US" dirty="0"/>
          </a:p>
        </p:txBody>
      </p:sp>
      <p:pic>
        <p:nvPicPr>
          <p:cNvPr id="5" name="Picture 4"/>
          <p:cNvPicPr>
            <a:picLocks noChangeAspect="1"/>
          </p:cNvPicPr>
          <p:nvPr/>
        </p:nvPicPr>
        <p:blipFill>
          <a:blip r:embed="rId3"/>
          <a:stretch>
            <a:fillRect/>
          </a:stretch>
        </p:blipFill>
        <p:spPr>
          <a:xfrm>
            <a:off x="1968500" y="3810000"/>
            <a:ext cx="5207000" cy="2578100"/>
          </a:xfrm>
          <a:prstGeom prst="rect">
            <a:avLst/>
          </a:prstGeom>
        </p:spPr>
      </p:pic>
      <p:pic>
        <p:nvPicPr>
          <p:cNvPr id="6" name="Picture 5"/>
          <p:cNvPicPr>
            <a:picLocks noChangeAspect="1"/>
          </p:cNvPicPr>
          <p:nvPr/>
        </p:nvPicPr>
        <p:blipFill>
          <a:blip r:embed="rId4"/>
          <a:stretch>
            <a:fillRect/>
          </a:stretch>
        </p:blipFill>
        <p:spPr>
          <a:xfrm>
            <a:off x="1968500" y="1066800"/>
            <a:ext cx="5283200" cy="2540000"/>
          </a:xfrm>
          <a:prstGeom prst="rect">
            <a:avLst/>
          </a:prstGeom>
        </p:spPr>
      </p:pic>
      <p:sp>
        <p:nvSpPr>
          <p:cNvPr id="7" name="Rectangle 6"/>
          <p:cNvSpPr/>
          <p:nvPr/>
        </p:nvSpPr>
        <p:spPr>
          <a:xfrm>
            <a:off x="2641600" y="6601599"/>
            <a:ext cx="6477000" cy="276999"/>
          </a:xfrm>
          <a:prstGeom prst="rect">
            <a:avLst/>
          </a:prstGeom>
        </p:spPr>
        <p:txBody>
          <a:bodyPr wrap="square">
            <a:spAutoFit/>
          </a:bodyPr>
          <a:lstStyle/>
          <a:p>
            <a:pPr algn="r"/>
            <a:r>
              <a:rPr lang="en-US" sz="1200" i="1" dirty="0" smtClean="0"/>
              <a:t>Source: Cairo. Graphics Lies, Misleading Visuals.. </a:t>
            </a:r>
            <a:endParaRPr lang="en-US" sz="1200" i="1" dirty="0"/>
          </a:p>
        </p:txBody>
      </p:sp>
    </p:spTree>
    <p:extLst>
      <p:ext uri="{BB962C8B-B14F-4D97-AF65-F5344CB8AC3E}">
        <p14:creationId xmlns:p14="http://schemas.microsoft.com/office/powerpoint/2010/main" val="6873379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Critique</a:t>
            </a:r>
            <a:endParaRPr lang="en-US" dirty="0"/>
          </a:p>
        </p:txBody>
      </p:sp>
      <p:pic>
        <p:nvPicPr>
          <p:cNvPr id="4" name="Picture 3">
            <a:hlinkClick r:id="rId3"/>
          </p:cNvPr>
          <p:cNvPicPr>
            <a:picLocks noChangeAspect="1"/>
          </p:cNvPicPr>
          <p:nvPr/>
        </p:nvPicPr>
        <p:blipFill>
          <a:blip r:embed="rId4"/>
          <a:stretch>
            <a:fillRect/>
          </a:stretch>
        </p:blipFill>
        <p:spPr>
          <a:xfrm>
            <a:off x="0" y="1101934"/>
            <a:ext cx="9144000" cy="5070266"/>
          </a:xfrm>
          <a:prstGeom prst="rect">
            <a:avLst/>
          </a:prstGeom>
        </p:spPr>
      </p:pic>
      <p:sp>
        <p:nvSpPr>
          <p:cNvPr id="5" name="Rectangle 4"/>
          <p:cNvSpPr/>
          <p:nvPr/>
        </p:nvSpPr>
        <p:spPr>
          <a:xfrm>
            <a:off x="4953000" y="6400800"/>
            <a:ext cx="4172937" cy="369332"/>
          </a:xfrm>
          <a:prstGeom prst="rect">
            <a:avLst/>
          </a:prstGeom>
        </p:spPr>
        <p:txBody>
          <a:bodyPr wrap="none">
            <a:spAutoFit/>
          </a:bodyPr>
          <a:lstStyle/>
          <a:p>
            <a:pPr algn="r"/>
            <a:r>
              <a:rPr lang="en-US" dirty="0" smtClean="0"/>
              <a:t>Jonathan </a:t>
            </a:r>
            <a:r>
              <a:rPr lang="en-US" dirty="0" err="1" smtClean="0"/>
              <a:t>Corum</a:t>
            </a:r>
            <a:r>
              <a:rPr lang="en-US" dirty="0" smtClean="0"/>
              <a:t>. http</a:t>
            </a:r>
            <a:r>
              <a:rPr lang="en-US" dirty="0"/>
              <a:t>://</a:t>
            </a:r>
            <a:r>
              <a:rPr lang="en-US" dirty="0" err="1"/>
              <a:t>style.org</a:t>
            </a:r>
            <a:r>
              <a:rPr lang="en-US" dirty="0"/>
              <a:t>/deleted/</a:t>
            </a:r>
          </a:p>
        </p:txBody>
      </p:sp>
    </p:spTree>
    <p:extLst>
      <p:ext uri="{BB962C8B-B14F-4D97-AF65-F5344CB8AC3E}">
        <p14:creationId xmlns:p14="http://schemas.microsoft.com/office/powerpoint/2010/main" val="36081591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Exercise</a:t>
            </a:r>
            <a:endParaRPr lang="en-US" dirty="0"/>
          </a:p>
        </p:txBody>
      </p:sp>
      <p:sp>
        <p:nvSpPr>
          <p:cNvPr id="3" name="Content Placeholder 2"/>
          <p:cNvSpPr>
            <a:spLocks noGrp="1"/>
          </p:cNvSpPr>
          <p:nvPr>
            <p:ph idx="1"/>
          </p:nvPr>
        </p:nvSpPr>
        <p:spPr>
          <a:xfrm>
            <a:off x="457200" y="1117600"/>
            <a:ext cx="8229600" cy="5511800"/>
          </a:xfrm>
        </p:spPr>
        <p:txBody>
          <a:bodyPr>
            <a:normAutofit fontScale="92500" lnSpcReduction="10000"/>
          </a:bodyPr>
          <a:lstStyle/>
          <a:p>
            <a:r>
              <a:rPr lang="en-US" dirty="0"/>
              <a:t>Let’s practice!</a:t>
            </a:r>
          </a:p>
          <a:p>
            <a:pPr lvl="1"/>
            <a:r>
              <a:rPr lang="en-US" dirty="0"/>
              <a:t>Everyone </a:t>
            </a:r>
            <a:r>
              <a:rPr lang="en-US" dirty="0" smtClean="0"/>
              <a:t>get in a group and find a </a:t>
            </a:r>
            <a:r>
              <a:rPr lang="en-US" dirty="0"/>
              <a:t>visualization online </a:t>
            </a:r>
            <a:r>
              <a:rPr lang="en-US" dirty="0" smtClean="0"/>
              <a:t>for critique</a:t>
            </a:r>
            <a:endParaRPr lang="en-US" dirty="0"/>
          </a:p>
          <a:p>
            <a:endParaRPr lang="en-US" dirty="0" smtClean="0"/>
          </a:p>
          <a:p>
            <a:r>
              <a:rPr lang="en-US" dirty="0" smtClean="0"/>
              <a:t>Assess success, failure, possibility, causality</a:t>
            </a:r>
          </a:p>
          <a:p>
            <a:pPr lvl="1"/>
            <a:r>
              <a:rPr lang="en-US" dirty="0" smtClean="0"/>
              <a:t>Can you suggest a constructive way to improve something?</a:t>
            </a:r>
          </a:p>
          <a:p>
            <a:pPr lvl="1"/>
            <a:r>
              <a:rPr lang="en-US" dirty="0" smtClean="0"/>
              <a:t>Or, reverse critique, suggest ways to make it worse!</a:t>
            </a:r>
          </a:p>
          <a:p>
            <a:endParaRPr lang="en-US" dirty="0"/>
          </a:p>
          <a:p>
            <a:r>
              <a:rPr lang="en-US" dirty="0" smtClean="0"/>
              <a:t>Should be based on evidence, design principles; not about taste or preference</a:t>
            </a:r>
          </a:p>
          <a:p>
            <a:pPr lvl="1"/>
            <a:r>
              <a:rPr lang="en-US" dirty="0" smtClean="0"/>
              <a:t>Discuss the work, don’t attack the creator</a:t>
            </a:r>
          </a:p>
          <a:p>
            <a:endParaRPr lang="en-US" dirty="0"/>
          </a:p>
          <a:p>
            <a:r>
              <a:rPr lang="en-US" dirty="0" smtClean="0"/>
              <a:t>Starts from an understanding of the design goal / intent of the work</a:t>
            </a:r>
          </a:p>
          <a:p>
            <a:pPr lvl="1"/>
            <a:r>
              <a:rPr lang="en-US" dirty="0"/>
              <a:t>D</a:t>
            </a:r>
            <a:r>
              <a:rPr lang="en-US" dirty="0" smtClean="0"/>
              <a:t>oes your critique share that goal, or have a different goal? What’s success?</a:t>
            </a:r>
          </a:p>
          <a:p>
            <a:endParaRPr lang="en-US" dirty="0"/>
          </a:p>
          <a:p>
            <a:endParaRPr lang="en-US" dirty="0"/>
          </a:p>
          <a:p>
            <a:endParaRPr lang="en-US" dirty="0"/>
          </a:p>
        </p:txBody>
      </p:sp>
    </p:spTree>
    <p:extLst>
      <p:ext uri="{BB962C8B-B14F-4D97-AF65-F5344CB8AC3E}">
        <p14:creationId xmlns:p14="http://schemas.microsoft.com/office/powerpoint/2010/main" val="12299508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Aggregates</a:t>
            </a:r>
            <a:endParaRPr lang="en-US" dirty="0"/>
          </a:p>
        </p:txBody>
      </p:sp>
      <p:pic>
        <p:nvPicPr>
          <p:cNvPr id="4" name="Picture 3"/>
          <p:cNvPicPr>
            <a:picLocks noChangeAspect="1"/>
          </p:cNvPicPr>
          <p:nvPr/>
        </p:nvPicPr>
        <p:blipFill>
          <a:blip r:embed="rId3"/>
          <a:stretch>
            <a:fillRect/>
          </a:stretch>
        </p:blipFill>
        <p:spPr>
          <a:xfrm>
            <a:off x="2463800" y="927100"/>
            <a:ext cx="4216400" cy="5473700"/>
          </a:xfrm>
          <a:prstGeom prst="rect">
            <a:avLst/>
          </a:prstGeom>
        </p:spPr>
      </p:pic>
      <p:pic>
        <p:nvPicPr>
          <p:cNvPr id="5" name="Picture 4"/>
          <p:cNvPicPr>
            <a:picLocks noChangeAspect="1"/>
          </p:cNvPicPr>
          <p:nvPr/>
        </p:nvPicPr>
        <p:blipFill>
          <a:blip r:embed="rId4"/>
          <a:stretch>
            <a:fillRect/>
          </a:stretch>
        </p:blipFill>
        <p:spPr>
          <a:xfrm>
            <a:off x="0" y="858347"/>
            <a:ext cx="9144000" cy="5694853"/>
          </a:xfrm>
          <a:prstGeom prst="rect">
            <a:avLst/>
          </a:prstGeom>
        </p:spPr>
      </p:pic>
    </p:spTree>
    <p:extLst>
      <p:ext uri="{BB962C8B-B14F-4D97-AF65-F5344CB8AC3E}">
        <p14:creationId xmlns:p14="http://schemas.microsoft.com/office/powerpoint/2010/main" val="35380620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Integrity: Aggregates</a:t>
            </a:r>
            <a:endParaRPr lang="en-US" dirty="0"/>
          </a:p>
        </p:txBody>
      </p:sp>
      <p:pic>
        <p:nvPicPr>
          <p:cNvPr id="4" name="Picture 3"/>
          <p:cNvPicPr>
            <a:picLocks noChangeAspect="1"/>
          </p:cNvPicPr>
          <p:nvPr/>
        </p:nvPicPr>
        <p:blipFill>
          <a:blip r:embed="rId3"/>
          <a:stretch>
            <a:fillRect/>
          </a:stretch>
        </p:blipFill>
        <p:spPr>
          <a:xfrm>
            <a:off x="1879600" y="1752600"/>
            <a:ext cx="5372100" cy="3352800"/>
          </a:xfrm>
          <a:prstGeom prst="rect">
            <a:avLst/>
          </a:prstGeom>
        </p:spPr>
      </p:pic>
      <p:sp>
        <p:nvSpPr>
          <p:cNvPr id="5" name="Rectangle 4"/>
          <p:cNvSpPr/>
          <p:nvPr/>
        </p:nvSpPr>
        <p:spPr>
          <a:xfrm>
            <a:off x="2641600" y="6601599"/>
            <a:ext cx="6477000" cy="276999"/>
          </a:xfrm>
          <a:prstGeom prst="rect">
            <a:avLst/>
          </a:prstGeom>
        </p:spPr>
        <p:txBody>
          <a:bodyPr wrap="square">
            <a:spAutoFit/>
          </a:bodyPr>
          <a:lstStyle/>
          <a:p>
            <a:pPr algn="r"/>
            <a:r>
              <a:rPr lang="en-US" sz="1200" i="1" dirty="0" smtClean="0"/>
              <a:t>Source: Cairo. Graphics Lies, Misleading Visuals.. </a:t>
            </a:r>
            <a:endParaRPr lang="en-US" sz="1200" i="1" dirty="0"/>
          </a:p>
        </p:txBody>
      </p:sp>
    </p:spTree>
    <p:extLst>
      <p:ext uri="{BB962C8B-B14F-4D97-AF65-F5344CB8AC3E}">
        <p14:creationId xmlns:p14="http://schemas.microsoft.com/office/powerpoint/2010/main" val="36441266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Aggregates</a:t>
            </a:r>
            <a:endParaRPr lang="en-US" dirty="0"/>
          </a:p>
        </p:txBody>
      </p:sp>
      <p:pic>
        <p:nvPicPr>
          <p:cNvPr id="3" name="Picture 2"/>
          <p:cNvPicPr>
            <a:picLocks noChangeAspect="1"/>
          </p:cNvPicPr>
          <p:nvPr/>
        </p:nvPicPr>
        <p:blipFill>
          <a:blip r:embed="rId3"/>
          <a:stretch>
            <a:fillRect/>
          </a:stretch>
        </p:blipFill>
        <p:spPr>
          <a:xfrm>
            <a:off x="2555564" y="1625600"/>
            <a:ext cx="4032871" cy="4038600"/>
          </a:xfrm>
          <a:prstGeom prst="rect">
            <a:avLst/>
          </a:prstGeom>
        </p:spPr>
      </p:pic>
      <p:pic>
        <p:nvPicPr>
          <p:cNvPr id="6" name="Picture 5"/>
          <p:cNvPicPr>
            <a:picLocks noChangeAspect="1"/>
          </p:cNvPicPr>
          <p:nvPr/>
        </p:nvPicPr>
        <p:blipFill>
          <a:blip r:embed="rId4"/>
          <a:stretch>
            <a:fillRect/>
          </a:stretch>
        </p:blipFill>
        <p:spPr>
          <a:xfrm>
            <a:off x="1171098" y="914400"/>
            <a:ext cx="6801804" cy="5257800"/>
          </a:xfrm>
          <a:prstGeom prst="rect">
            <a:avLst/>
          </a:prstGeom>
        </p:spPr>
      </p:pic>
      <p:sp>
        <p:nvSpPr>
          <p:cNvPr id="7" name="Rectangle 6"/>
          <p:cNvSpPr/>
          <p:nvPr/>
        </p:nvSpPr>
        <p:spPr>
          <a:xfrm>
            <a:off x="2641600" y="6601599"/>
            <a:ext cx="6477000" cy="276999"/>
          </a:xfrm>
          <a:prstGeom prst="rect">
            <a:avLst/>
          </a:prstGeom>
        </p:spPr>
        <p:txBody>
          <a:bodyPr wrap="square">
            <a:spAutoFit/>
          </a:bodyPr>
          <a:lstStyle/>
          <a:p>
            <a:pPr algn="r"/>
            <a:r>
              <a:rPr lang="en-US" sz="1200" i="1" dirty="0" smtClean="0"/>
              <a:t>Source: Data + Design. Chapter 18: Common Visualization Mistakes. </a:t>
            </a:r>
            <a:endParaRPr lang="en-US" sz="1200" i="1" dirty="0"/>
          </a:p>
        </p:txBody>
      </p:sp>
    </p:spTree>
    <p:extLst>
      <p:ext uri="{BB962C8B-B14F-4D97-AF65-F5344CB8AC3E}">
        <p14:creationId xmlns:p14="http://schemas.microsoft.com/office/powerpoint/2010/main" val="15529052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Definitions</a:t>
            </a:r>
            <a:endParaRPr lang="en-US" dirty="0"/>
          </a:p>
        </p:txBody>
      </p:sp>
      <p:pic>
        <p:nvPicPr>
          <p:cNvPr id="4" name="Picture 3"/>
          <p:cNvPicPr>
            <a:picLocks noChangeAspect="1"/>
          </p:cNvPicPr>
          <p:nvPr/>
        </p:nvPicPr>
        <p:blipFill>
          <a:blip r:embed="rId3"/>
          <a:stretch>
            <a:fillRect/>
          </a:stretch>
        </p:blipFill>
        <p:spPr>
          <a:xfrm>
            <a:off x="825500" y="901700"/>
            <a:ext cx="7556500" cy="5422900"/>
          </a:xfrm>
          <a:prstGeom prst="rect">
            <a:avLst/>
          </a:prstGeom>
        </p:spPr>
      </p:pic>
    </p:spTree>
    <p:extLst>
      <p:ext uri="{BB962C8B-B14F-4D97-AF65-F5344CB8AC3E}">
        <p14:creationId xmlns:p14="http://schemas.microsoft.com/office/powerpoint/2010/main" val="36793538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Encoding</a:t>
            </a:r>
            <a:endParaRPr lang="en-US" dirty="0"/>
          </a:p>
        </p:txBody>
      </p:sp>
      <p:pic>
        <p:nvPicPr>
          <p:cNvPr id="4" name="Picture 3"/>
          <p:cNvPicPr>
            <a:picLocks noChangeAspect="1"/>
          </p:cNvPicPr>
          <p:nvPr/>
        </p:nvPicPr>
        <p:blipFill>
          <a:blip r:embed="rId3"/>
          <a:stretch>
            <a:fillRect/>
          </a:stretch>
        </p:blipFill>
        <p:spPr>
          <a:xfrm>
            <a:off x="2667000" y="1676400"/>
            <a:ext cx="3810000" cy="3810000"/>
          </a:xfrm>
          <a:prstGeom prst="rect">
            <a:avLst/>
          </a:prstGeom>
        </p:spPr>
      </p:pic>
      <p:pic>
        <p:nvPicPr>
          <p:cNvPr id="5" name="Picture 4"/>
          <p:cNvPicPr>
            <a:picLocks noChangeAspect="1"/>
          </p:cNvPicPr>
          <p:nvPr/>
        </p:nvPicPr>
        <p:blipFill>
          <a:blip r:embed="rId4"/>
          <a:stretch>
            <a:fillRect/>
          </a:stretch>
        </p:blipFill>
        <p:spPr>
          <a:xfrm>
            <a:off x="2438400" y="1066800"/>
            <a:ext cx="4159552" cy="5791200"/>
          </a:xfrm>
          <a:prstGeom prst="rect">
            <a:avLst/>
          </a:prstGeom>
        </p:spPr>
      </p:pic>
      <p:pic>
        <p:nvPicPr>
          <p:cNvPr id="6" name="Picture 5"/>
          <p:cNvPicPr>
            <a:picLocks noChangeAspect="1"/>
          </p:cNvPicPr>
          <p:nvPr/>
        </p:nvPicPr>
        <p:blipFill>
          <a:blip r:embed="rId5"/>
          <a:stretch>
            <a:fillRect/>
          </a:stretch>
        </p:blipFill>
        <p:spPr>
          <a:xfrm>
            <a:off x="685800" y="1260082"/>
            <a:ext cx="7848600" cy="5445518"/>
          </a:xfrm>
          <a:prstGeom prst="rect">
            <a:avLst/>
          </a:prstGeom>
        </p:spPr>
      </p:pic>
    </p:spTree>
    <p:extLst>
      <p:ext uri="{BB962C8B-B14F-4D97-AF65-F5344CB8AC3E}">
        <p14:creationId xmlns:p14="http://schemas.microsoft.com/office/powerpoint/2010/main" val="1161183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Perspective</a:t>
            </a:r>
            <a:endParaRPr lang="en-US" dirty="0"/>
          </a:p>
        </p:txBody>
      </p:sp>
      <p:pic>
        <p:nvPicPr>
          <p:cNvPr id="4" name="Picture 3"/>
          <p:cNvPicPr>
            <a:picLocks noChangeAspect="1"/>
          </p:cNvPicPr>
          <p:nvPr/>
        </p:nvPicPr>
        <p:blipFill>
          <a:blip r:embed="rId3"/>
          <a:stretch>
            <a:fillRect/>
          </a:stretch>
        </p:blipFill>
        <p:spPr>
          <a:xfrm>
            <a:off x="0" y="1193800"/>
            <a:ext cx="9144000" cy="4463401"/>
          </a:xfrm>
          <a:prstGeom prst="rect">
            <a:avLst/>
          </a:prstGeom>
        </p:spPr>
      </p:pic>
    </p:spTree>
    <p:extLst>
      <p:ext uri="{BB962C8B-B14F-4D97-AF65-F5344CB8AC3E}">
        <p14:creationId xmlns:p14="http://schemas.microsoft.com/office/powerpoint/2010/main" val="1601231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53229</TotalTime>
  <Words>2120</Words>
  <Application>Microsoft Macintosh PowerPoint</Application>
  <PresentationFormat>On-screen Show (4:3)</PresentationFormat>
  <Paragraphs>230</Paragraphs>
  <Slides>32</Slides>
  <Notes>30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Graphical Integrity: Baselines</vt:lpstr>
      <vt:lpstr>Graphical Integrity: Aggregates</vt:lpstr>
      <vt:lpstr>Graphical Integrity: Aggregates</vt:lpstr>
      <vt:lpstr>Graphical Integrity: Aggregates</vt:lpstr>
      <vt:lpstr>Graphical Integrity: Definitions</vt:lpstr>
      <vt:lpstr>Graphical Integrity: Encoding</vt:lpstr>
      <vt:lpstr>Graphical Integrity: Perspective</vt:lpstr>
      <vt:lpstr>Graphical Integrity: Perspective</vt:lpstr>
      <vt:lpstr>Graphical Integrity: Normalization</vt:lpstr>
      <vt:lpstr>Graphical Integrity: Context</vt:lpstr>
      <vt:lpstr>Vis Deception</vt:lpstr>
      <vt:lpstr>Vis Deception Results</vt:lpstr>
      <vt:lpstr>Vis Rhetoric – Chart Wars</vt:lpstr>
      <vt:lpstr>Vis Rhetoric</vt:lpstr>
      <vt:lpstr>Redesign for Clarity</vt:lpstr>
      <vt:lpstr>Terminology</vt:lpstr>
      <vt:lpstr>Rhetorical Layers</vt:lpstr>
      <vt:lpstr>Vis Rhetoric: Connotation</vt:lpstr>
      <vt:lpstr>Vis Rhetoric: Orientation</vt:lpstr>
      <vt:lpstr>Vis Rhetoric: Animation</vt:lpstr>
      <vt:lpstr>Vis Rhetoric: Rhetorical questions</vt:lpstr>
      <vt:lpstr>Vis Rhetoric: Metaphor</vt:lpstr>
      <vt:lpstr>Viewing Codes</vt:lpstr>
      <vt:lpstr>Critique</vt:lpstr>
      <vt:lpstr>Critique by Redesign</vt:lpstr>
      <vt:lpstr>Critique by Redesign</vt:lpstr>
      <vt:lpstr>An Example</vt:lpstr>
      <vt:lpstr>An Example Critique</vt:lpstr>
      <vt:lpstr>Critique Exercise</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576</cp:revision>
  <cp:lastPrinted>2015-03-09T21:09:22Z</cp:lastPrinted>
  <dcterms:created xsi:type="dcterms:W3CDTF">2011-09-25T22:28:55Z</dcterms:created>
  <dcterms:modified xsi:type="dcterms:W3CDTF">2015-11-02T21:09:58Z</dcterms:modified>
</cp:coreProperties>
</file>